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jpeg"/>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8" r:id="rId2"/>
    <p:sldId id="316" r:id="rId3"/>
    <p:sldId id="342" r:id="rId4"/>
    <p:sldId id="317" r:id="rId5"/>
    <p:sldId id="319" r:id="rId6"/>
    <p:sldId id="328" r:id="rId7"/>
    <p:sldId id="344" r:id="rId8"/>
    <p:sldId id="330" r:id="rId9"/>
    <p:sldId id="320" r:id="rId10"/>
    <p:sldId id="345" r:id="rId11"/>
    <p:sldId id="321" r:id="rId12"/>
    <p:sldId id="347" r:id="rId13"/>
    <p:sldId id="348" r:id="rId14"/>
    <p:sldId id="349" r:id="rId15"/>
    <p:sldId id="306" r:id="rId16"/>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élder Puga" initials="HP" lastIdx="1" clrIdx="0">
    <p:extLst>
      <p:ext uri="{19B8F6BF-5375-455C-9EA6-DF929625EA0E}">
        <p15:presenceInfo xmlns:p15="http://schemas.microsoft.com/office/powerpoint/2012/main" userId="Hélder Pug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édio 2 - Destaqu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8" d="100"/>
          <a:sy n="98" d="100"/>
        </p:scale>
        <p:origin x="78"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PT"/>
          </a:p>
        </p:txBody>
      </p:sp>
      <p:sp>
        <p:nvSpPr>
          <p:cNvPr id="3" name="Marcador de Posição d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E393B-529B-43F3-96E5-364D47594650}" type="datetimeFigureOut">
              <a:rPr lang="pt-PT" smtClean="0"/>
              <a:t>30/08/2023</a:t>
            </a:fld>
            <a:endParaRPr lang="pt-PT"/>
          </a:p>
        </p:txBody>
      </p:sp>
      <p:sp>
        <p:nvSpPr>
          <p:cNvPr id="4" name="Marcador de Posição da Imagem do Diapositivo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PT"/>
          </a:p>
        </p:txBody>
      </p:sp>
      <p:sp>
        <p:nvSpPr>
          <p:cNvPr id="5" name="Marcador de Posição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6" name="Marcador de Posição do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PT"/>
          </a:p>
        </p:txBody>
      </p:sp>
      <p:sp>
        <p:nvSpPr>
          <p:cNvPr id="7" name="Marcador de Posição do Número do Diapositivo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CE15B-B695-48AE-9DAD-34E03CD48C97}" type="slidenum">
              <a:rPr lang="pt-PT" smtClean="0"/>
              <a:t>‹nº›</a:t>
            </a:fld>
            <a:endParaRPr lang="pt-PT"/>
          </a:p>
        </p:txBody>
      </p:sp>
    </p:spTree>
    <p:extLst>
      <p:ext uri="{BB962C8B-B14F-4D97-AF65-F5344CB8AC3E}">
        <p14:creationId xmlns:p14="http://schemas.microsoft.com/office/powerpoint/2010/main" val="205665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F9141C6-96B0-40A3-8E22-3083A133C963}"/>
              </a:ext>
            </a:extLst>
          </p:cNvPr>
          <p:cNvSpPr>
            <a:spLocks noGrp="1"/>
          </p:cNvSpPr>
          <p:nvPr>
            <p:ph type="ctrTitle"/>
          </p:nvPr>
        </p:nvSpPr>
        <p:spPr>
          <a:xfrm>
            <a:off x="1524000" y="1122363"/>
            <a:ext cx="9144000" cy="2387600"/>
          </a:xfrm>
        </p:spPr>
        <p:txBody>
          <a:bodyPr anchor="b"/>
          <a:lstStyle>
            <a:lvl1pPr algn="ctr">
              <a:defRPr sz="6000"/>
            </a:lvl1pPr>
          </a:lstStyle>
          <a:p>
            <a:r>
              <a:rPr lang="pt-PT"/>
              <a:t>Clique para editar o estilo de título do Modelo Global</a:t>
            </a:r>
          </a:p>
        </p:txBody>
      </p:sp>
      <p:sp>
        <p:nvSpPr>
          <p:cNvPr id="3" name="Subtítulo 2">
            <a:extLst>
              <a:ext uri="{FF2B5EF4-FFF2-40B4-BE49-F238E27FC236}">
                <a16:creationId xmlns:a16="http://schemas.microsoft.com/office/drawing/2014/main" id="{944547C9-A6D4-4BE1-8733-AD23827CFA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PT"/>
              <a:t>Clique para editar o estilo de subtítulo do Modelo Global</a:t>
            </a:r>
          </a:p>
        </p:txBody>
      </p:sp>
      <p:sp>
        <p:nvSpPr>
          <p:cNvPr id="4" name="Marcador de Posição da Data 3">
            <a:extLst>
              <a:ext uri="{FF2B5EF4-FFF2-40B4-BE49-F238E27FC236}">
                <a16:creationId xmlns:a16="http://schemas.microsoft.com/office/drawing/2014/main" id="{C3AC80D8-1FEB-418B-A43E-57BB25EDB64E}"/>
              </a:ext>
            </a:extLst>
          </p:cNvPr>
          <p:cNvSpPr>
            <a:spLocks noGrp="1"/>
          </p:cNvSpPr>
          <p:nvPr>
            <p:ph type="dt" sz="half" idx="10"/>
          </p:nvPr>
        </p:nvSpPr>
        <p:spPr/>
        <p:txBody>
          <a:bodyPr/>
          <a:lstStyle/>
          <a:p>
            <a:fld id="{CC9EBB18-576C-4810-B769-940630FDCAB2}" type="datetime1">
              <a:rPr lang="pt-PT" smtClean="0"/>
              <a:t>30/08/2023</a:t>
            </a:fld>
            <a:endParaRPr lang="pt-PT"/>
          </a:p>
        </p:txBody>
      </p:sp>
      <p:sp>
        <p:nvSpPr>
          <p:cNvPr id="5" name="Marcador de Posição do Rodapé 4">
            <a:extLst>
              <a:ext uri="{FF2B5EF4-FFF2-40B4-BE49-F238E27FC236}">
                <a16:creationId xmlns:a16="http://schemas.microsoft.com/office/drawing/2014/main" id="{66D139AD-0B37-4E36-A35D-C8AA255D4658}"/>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5FEDB6BD-7E0F-44C7-BFBB-D6836380CCC5}"/>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1888635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Objet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8BFC18C-FF00-4B3A-9BCE-520CCBCC395A}"/>
              </a:ext>
            </a:extLst>
          </p:cNvPr>
          <p:cNvSpPr>
            <a:spLocks noGrp="1"/>
          </p:cNvSpPr>
          <p:nvPr>
            <p:ph type="title"/>
          </p:nvPr>
        </p:nvSpPr>
        <p:spPr/>
        <p:txBody>
          <a:body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E9BD6AAE-4685-4628-96DA-FC6A2648AC5D}"/>
              </a:ext>
            </a:extLst>
          </p:cNvPr>
          <p:cNvSpPr>
            <a:spLocks noGrp="1"/>
          </p:cNvSpPr>
          <p:nvPr>
            <p:ph idx="1"/>
          </p:nvPr>
        </p:nvSpPr>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E4475654-8AF7-4CA5-BE50-2302D6C48DF8}"/>
              </a:ext>
            </a:extLst>
          </p:cNvPr>
          <p:cNvSpPr>
            <a:spLocks noGrp="1"/>
          </p:cNvSpPr>
          <p:nvPr>
            <p:ph type="dt" sz="half" idx="10"/>
          </p:nvPr>
        </p:nvSpPr>
        <p:spPr/>
        <p:txBody>
          <a:bodyPr/>
          <a:lstStyle/>
          <a:p>
            <a:fld id="{AD50E29E-42F3-4797-98B0-214B9DA2EB2A}" type="datetime1">
              <a:rPr lang="pt-PT" smtClean="0"/>
              <a:t>30/08/2023</a:t>
            </a:fld>
            <a:endParaRPr lang="pt-PT"/>
          </a:p>
        </p:txBody>
      </p:sp>
      <p:sp>
        <p:nvSpPr>
          <p:cNvPr id="5" name="Marcador de Posição do Rodapé 4">
            <a:extLst>
              <a:ext uri="{FF2B5EF4-FFF2-40B4-BE49-F238E27FC236}">
                <a16:creationId xmlns:a16="http://schemas.microsoft.com/office/drawing/2014/main" id="{4E33F377-4DF8-444C-8A84-8AD92938F8AF}"/>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836D4B5C-B1D3-4B68-A59C-1D71A213335E}"/>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173818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E4A4187-7CF2-4DFC-BEF4-DA0D9F3944E1}"/>
              </a:ext>
            </a:extLst>
          </p:cNvPr>
          <p:cNvSpPr>
            <a:spLocks noGrp="1"/>
          </p:cNvSpPr>
          <p:nvPr>
            <p:ph type="title"/>
          </p:nvPr>
        </p:nvSpPr>
        <p:spPr>
          <a:xfrm>
            <a:off x="831850" y="1709738"/>
            <a:ext cx="10515600" cy="2852737"/>
          </a:xfrm>
        </p:spPr>
        <p:txBody>
          <a:bodyPr anchor="b"/>
          <a:lstStyle>
            <a:lvl1pPr>
              <a:defRPr sz="6000"/>
            </a:lvl1p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3E25B107-7054-4E56-9854-24DADF4F17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PT"/>
              <a:t>Clique para editar os estilos do texto de Modelo Global</a:t>
            </a:r>
          </a:p>
        </p:txBody>
      </p:sp>
      <p:sp>
        <p:nvSpPr>
          <p:cNvPr id="4" name="Marcador de Posição da Data 3">
            <a:extLst>
              <a:ext uri="{FF2B5EF4-FFF2-40B4-BE49-F238E27FC236}">
                <a16:creationId xmlns:a16="http://schemas.microsoft.com/office/drawing/2014/main" id="{A265CB5F-372B-40A8-A979-06015E4C894C}"/>
              </a:ext>
            </a:extLst>
          </p:cNvPr>
          <p:cNvSpPr>
            <a:spLocks noGrp="1"/>
          </p:cNvSpPr>
          <p:nvPr>
            <p:ph type="dt" sz="half" idx="10"/>
          </p:nvPr>
        </p:nvSpPr>
        <p:spPr/>
        <p:txBody>
          <a:bodyPr/>
          <a:lstStyle/>
          <a:p>
            <a:fld id="{FB349DEB-4858-4103-8416-C3898BD4AE88}" type="datetime1">
              <a:rPr lang="pt-PT" smtClean="0"/>
              <a:t>30/08/2023</a:t>
            </a:fld>
            <a:endParaRPr lang="pt-PT"/>
          </a:p>
        </p:txBody>
      </p:sp>
      <p:sp>
        <p:nvSpPr>
          <p:cNvPr id="5" name="Marcador de Posição do Rodapé 4">
            <a:extLst>
              <a:ext uri="{FF2B5EF4-FFF2-40B4-BE49-F238E27FC236}">
                <a16:creationId xmlns:a16="http://schemas.microsoft.com/office/drawing/2014/main" id="{AB8BCFB0-A081-43DA-8ACC-17FEF4122380}"/>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D2B00176-F6E4-4C8D-BFEA-DA04817BC43B}"/>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352568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3A6D47A-1BA9-4216-B532-1F665448946B}"/>
              </a:ext>
            </a:extLst>
          </p:cNvPr>
          <p:cNvSpPr>
            <a:spLocks noGrp="1"/>
          </p:cNvSpPr>
          <p:nvPr>
            <p:ph type="title"/>
          </p:nvPr>
        </p:nvSpPr>
        <p:spPr/>
        <p:txBody>
          <a:body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630B4A2D-F29E-44AF-AD5A-68DA831A60A3}"/>
              </a:ext>
            </a:extLst>
          </p:cNvPr>
          <p:cNvSpPr>
            <a:spLocks noGrp="1"/>
          </p:cNvSpPr>
          <p:nvPr>
            <p:ph sz="half" idx="1"/>
          </p:nvPr>
        </p:nvSpPr>
        <p:spPr>
          <a:xfrm>
            <a:off x="838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e Conteúdo 3">
            <a:extLst>
              <a:ext uri="{FF2B5EF4-FFF2-40B4-BE49-F238E27FC236}">
                <a16:creationId xmlns:a16="http://schemas.microsoft.com/office/drawing/2014/main" id="{4DE8BC6C-B6CD-4C58-8AB7-8B9D19F79AAA}"/>
              </a:ext>
            </a:extLst>
          </p:cNvPr>
          <p:cNvSpPr>
            <a:spLocks noGrp="1"/>
          </p:cNvSpPr>
          <p:nvPr>
            <p:ph sz="half" idx="2"/>
          </p:nvPr>
        </p:nvSpPr>
        <p:spPr>
          <a:xfrm>
            <a:off x="6172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a Data 4">
            <a:extLst>
              <a:ext uri="{FF2B5EF4-FFF2-40B4-BE49-F238E27FC236}">
                <a16:creationId xmlns:a16="http://schemas.microsoft.com/office/drawing/2014/main" id="{4186E193-A3F6-403A-81F8-9E924AF9F7F9}"/>
              </a:ext>
            </a:extLst>
          </p:cNvPr>
          <p:cNvSpPr>
            <a:spLocks noGrp="1"/>
          </p:cNvSpPr>
          <p:nvPr>
            <p:ph type="dt" sz="half" idx="10"/>
          </p:nvPr>
        </p:nvSpPr>
        <p:spPr/>
        <p:txBody>
          <a:bodyPr/>
          <a:lstStyle/>
          <a:p>
            <a:fld id="{2076C3F2-A8C8-4C32-9DBD-6CE73A3F415B}" type="datetime1">
              <a:rPr lang="pt-PT" smtClean="0"/>
              <a:t>30/08/2023</a:t>
            </a:fld>
            <a:endParaRPr lang="pt-PT"/>
          </a:p>
        </p:txBody>
      </p:sp>
      <p:sp>
        <p:nvSpPr>
          <p:cNvPr id="6" name="Marcador de Posição do Rodapé 5">
            <a:extLst>
              <a:ext uri="{FF2B5EF4-FFF2-40B4-BE49-F238E27FC236}">
                <a16:creationId xmlns:a16="http://schemas.microsoft.com/office/drawing/2014/main" id="{D8DB9233-37E7-453A-8CEC-7B2AA91F19E7}"/>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29891225-88F6-4CE2-9A2C-3C46BC0CBDB4}"/>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2857611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41E5494-DFFD-4FCE-BC52-1B178DB8EB6B}"/>
              </a:ext>
            </a:extLst>
          </p:cNvPr>
          <p:cNvSpPr>
            <a:spLocks noGrp="1"/>
          </p:cNvSpPr>
          <p:nvPr>
            <p:ph type="title"/>
          </p:nvPr>
        </p:nvSpPr>
        <p:spPr>
          <a:xfrm>
            <a:off x="839788" y="365125"/>
            <a:ext cx="10515600" cy="1325563"/>
          </a:xfrm>
        </p:spPr>
        <p:txBody>
          <a:body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103C35CB-042D-4A10-A874-A534EE5CC3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4" name="Marcador de Posição de Conteúdo 3">
            <a:extLst>
              <a:ext uri="{FF2B5EF4-FFF2-40B4-BE49-F238E27FC236}">
                <a16:creationId xmlns:a16="http://schemas.microsoft.com/office/drawing/2014/main" id="{4AC0BF28-CE0D-40D9-90F8-A54ADE3E21C8}"/>
              </a:ext>
            </a:extLst>
          </p:cNvPr>
          <p:cNvSpPr>
            <a:spLocks noGrp="1"/>
          </p:cNvSpPr>
          <p:nvPr>
            <p:ph sz="half" idx="2"/>
          </p:nvPr>
        </p:nvSpPr>
        <p:spPr>
          <a:xfrm>
            <a:off x="839788" y="2505075"/>
            <a:ext cx="5157787"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o Texto 4">
            <a:extLst>
              <a:ext uri="{FF2B5EF4-FFF2-40B4-BE49-F238E27FC236}">
                <a16:creationId xmlns:a16="http://schemas.microsoft.com/office/drawing/2014/main" id="{C110C89E-0878-4C85-90EB-EE418C277F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6" name="Marcador de Posição de Conteúdo 5">
            <a:extLst>
              <a:ext uri="{FF2B5EF4-FFF2-40B4-BE49-F238E27FC236}">
                <a16:creationId xmlns:a16="http://schemas.microsoft.com/office/drawing/2014/main" id="{2CB997EA-B306-4815-8FC8-2F18095352E8}"/>
              </a:ext>
            </a:extLst>
          </p:cNvPr>
          <p:cNvSpPr>
            <a:spLocks noGrp="1"/>
          </p:cNvSpPr>
          <p:nvPr>
            <p:ph sz="quarter" idx="4"/>
          </p:nvPr>
        </p:nvSpPr>
        <p:spPr>
          <a:xfrm>
            <a:off x="6172200" y="2505075"/>
            <a:ext cx="5183188"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7" name="Marcador de Posição da Data 6">
            <a:extLst>
              <a:ext uri="{FF2B5EF4-FFF2-40B4-BE49-F238E27FC236}">
                <a16:creationId xmlns:a16="http://schemas.microsoft.com/office/drawing/2014/main" id="{1C01F483-4C8D-48A6-83DE-1370F851815D}"/>
              </a:ext>
            </a:extLst>
          </p:cNvPr>
          <p:cNvSpPr>
            <a:spLocks noGrp="1"/>
          </p:cNvSpPr>
          <p:nvPr>
            <p:ph type="dt" sz="half" idx="10"/>
          </p:nvPr>
        </p:nvSpPr>
        <p:spPr/>
        <p:txBody>
          <a:bodyPr/>
          <a:lstStyle/>
          <a:p>
            <a:fld id="{2C514E4E-18CE-41B8-AB83-D878B2CD89B6}" type="datetime1">
              <a:rPr lang="pt-PT" smtClean="0"/>
              <a:t>30/08/2023</a:t>
            </a:fld>
            <a:endParaRPr lang="pt-PT"/>
          </a:p>
        </p:txBody>
      </p:sp>
      <p:sp>
        <p:nvSpPr>
          <p:cNvPr id="8" name="Marcador de Posição do Rodapé 7">
            <a:extLst>
              <a:ext uri="{FF2B5EF4-FFF2-40B4-BE49-F238E27FC236}">
                <a16:creationId xmlns:a16="http://schemas.microsoft.com/office/drawing/2014/main" id="{6FC589DD-AE04-4D8F-8EED-E7C21136D5AF}"/>
              </a:ext>
            </a:extLst>
          </p:cNvPr>
          <p:cNvSpPr>
            <a:spLocks noGrp="1"/>
          </p:cNvSpPr>
          <p:nvPr>
            <p:ph type="ftr" sz="quarter" idx="11"/>
          </p:nvPr>
        </p:nvSpPr>
        <p:spPr/>
        <p:txBody>
          <a:bodyPr/>
          <a:lstStyle/>
          <a:p>
            <a:endParaRPr lang="pt-PT"/>
          </a:p>
        </p:txBody>
      </p:sp>
      <p:sp>
        <p:nvSpPr>
          <p:cNvPr id="9" name="Marcador de Posição do Número do Diapositivo 8">
            <a:extLst>
              <a:ext uri="{FF2B5EF4-FFF2-40B4-BE49-F238E27FC236}">
                <a16:creationId xmlns:a16="http://schemas.microsoft.com/office/drawing/2014/main" id="{AE6FAC78-3EE3-4498-8876-7D7F964ABFE9}"/>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1636194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A1793A8-680B-44EE-B4E0-45C9A5D6799C}"/>
              </a:ext>
            </a:extLst>
          </p:cNvPr>
          <p:cNvSpPr>
            <a:spLocks noGrp="1"/>
          </p:cNvSpPr>
          <p:nvPr>
            <p:ph type="title"/>
          </p:nvPr>
        </p:nvSpPr>
        <p:spPr/>
        <p:txBody>
          <a:bodyPr/>
          <a:lstStyle/>
          <a:p>
            <a:r>
              <a:rPr lang="pt-PT"/>
              <a:t>Clique para editar o estilo de título do Modelo Global</a:t>
            </a:r>
          </a:p>
        </p:txBody>
      </p:sp>
      <p:sp>
        <p:nvSpPr>
          <p:cNvPr id="3" name="Marcador de Posição da Data 2">
            <a:extLst>
              <a:ext uri="{FF2B5EF4-FFF2-40B4-BE49-F238E27FC236}">
                <a16:creationId xmlns:a16="http://schemas.microsoft.com/office/drawing/2014/main" id="{095C4376-7987-42C8-B295-7775E94A21D5}"/>
              </a:ext>
            </a:extLst>
          </p:cNvPr>
          <p:cNvSpPr>
            <a:spLocks noGrp="1"/>
          </p:cNvSpPr>
          <p:nvPr>
            <p:ph type="dt" sz="half" idx="10"/>
          </p:nvPr>
        </p:nvSpPr>
        <p:spPr/>
        <p:txBody>
          <a:bodyPr/>
          <a:lstStyle/>
          <a:p>
            <a:fld id="{411D46A7-A693-469A-BA5F-273F6848FBF3}" type="datetime1">
              <a:rPr lang="pt-PT" smtClean="0"/>
              <a:t>30/08/2023</a:t>
            </a:fld>
            <a:endParaRPr lang="pt-PT"/>
          </a:p>
        </p:txBody>
      </p:sp>
      <p:sp>
        <p:nvSpPr>
          <p:cNvPr id="4" name="Marcador de Posição do Rodapé 3">
            <a:extLst>
              <a:ext uri="{FF2B5EF4-FFF2-40B4-BE49-F238E27FC236}">
                <a16:creationId xmlns:a16="http://schemas.microsoft.com/office/drawing/2014/main" id="{F8BBD275-7387-42E6-BE87-B9AAE64440DD}"/>
              </a:ext>
            </a:extLst>
          </p:cNvPr>
          <p:cNvSpPr>
            <a:spLocks noGrp="1"/>
          </p:cNvSpPr>
          <p:nvPr>
            <p:ph type="ftr" sz="quarter" idx="11"/>
          </p:nvPr>
        </p:nvSpPr>
        <p:spPr/>
        <p:txBody>
          <a:bodyPr/>
          <a:lstStyle/>
          <a:p>
            <a:endParaRPr lang="pt-PT"/>
          </a:p>
        </p:txBody>
      </p:sp>
      <p:sp>
        <p:nvSpPr>
          <p:cNvPr id="5" name="Marcador de Posição do Número do Diapositivo 4">
            <a:extLst>
              <a:ext uri="{FF2B5EF4-FFF2-40B4-BE49-F238E27FC236}">
                <a16:creationId xmlns:a16="http://schemas.microsoft.com/office/drawing/2014/main" id="{1C7B6DAD-D085-4F80-A169-8E007A8CC163}"/>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2664440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Marcador de Posição da Data 1">
            <a:extLst>
              <a:ext uri="{FF2B5EF4-FFF2-40B4-BE49-F238E27FC236}">
                <a16:creationId xmlns:a16="http://schemas.microsoft.com/office/drawing/2014/main" id="{98DA84E0-EECC-4FFE-944F-5B90120605D1}"/>
              </a:ext>
            </a:extLst>
          </p:cNvPr>
          <p:cNvSpPr>
            <a:spLocks noGrp="1"/>
          </p:cNvSpPr>
          <p:nvPr>
            <p:ph type="dt" sz="half" idx="10"/>
          </p:nvPr>
        </p:nvSpPr>
        <p:spPr/>
        <p:txBody>
          <a:bodyPr/>
          <a:lstStyle/>
          <a:p>
            <a:fld id="{45BEFE80-5AC8-4D8F-AEB1-B6DFE9A1E43D}" type="datetime1">
              <a:rPr lang="pt-PT" smtClean="0"/>
              <a:t>30/08/2023</a:t>
            </a:fld>
            <a:endParaRPr lang="pt-PT"/>
          </a:p>
        </p:txBody>
      </p:sp>
      <p:sp>
        <p:nvSpPr>
          <p:cNvPr id="3" name="Marcador de Posição do Rodapé 2">
            <a:extLst>
              <a:ext uri="{FF2B5EF4-FFF2-40B4-BE49-F238E27FC236}">
                <a16:creationId xmlns:a16="http://schemas.microsoft.com/office/drawing/2014/main" id="{EA8DFF59-EFAC-40D7-9765-40EA642787DC}"/>
              </a:ext>
            </a:extLst>
          </p:cNvPr>
          <p:cNvSpPr>
            <a:spLocks noGrp="1"/>
          </p:cNvSpPr>
          <p:nvPr>
            <p:ph type="ftr" sz="quarter" idx="11"/>
          </p:nvPr>
        </p:nvSpPr>
        <p:spPr/>
        <p:txBody>
          <a:bodyPr/>
          <a:lstStyle/>
          <a:p>
            <a:endParaRPr lang="pt-PT"/>
          </a:p>
        </p:txBody>
      </p:sp>
      <p:sp>
        <p:nvSpPr>
          <p:cNvPr id="4" name="Marcador de Posição do Número do Diapositivo 3">
            <a:extLst>
              <a:ext uri="{FF2B5EF4-FFF2-40B4-BE49-F238E27FC236}">
                <a16:creationId xmlns:a16="http://schemas.microsoft.com/office/drawing/2014/main" id="{D6055CFE-9DBC-48D1-A0B7-8825AE5BAA12}"/>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4192210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8A7530F-5E59-4D09-B399-3D264B8592BA}"/>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AFCDC866-CB2B-4A48-A862-72280506C3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o Texto 3">
            <a:extLst>
              <a:ext uri="{FF2B5EF4-FFF2-40B4-BE49-F238E27FC236}">
                <a16:creationId xmlns:a16="http://schemas.microsoft.com/office/drawing/2014/main" id="{7EB7C266-54EB-4608-8EC1-6D63748947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78A97E92-B48F-4496-9996-DFF77DF4CE4A}"/>
              </a:ext>
            </a:extLst>
          </p:cNvPr>
          <p:cNvSpPr>
            <a:spLocks noGrp="1"/>
          </p:cNvSpPr>
          <p:nvPr>
            <p:ph type="dt" sz="half" idx="10"/>
          </p:nvPr>
        </p:nvSpPr>
        <p:spPr/>
        <p:txBody>
          <a:bodyPr/>
          <a:lstStyle/>
          <a:p>
            <a:fld id="{EE4B76A9-651C-4BE2-BE20-4C253136F6A9}" type="datetime1">
              <a:rPr lang="pt-PT" smtClean="0"/>
              <a:t>30/08/2023</a:t>
            </a:fld>
            <a:endParaRPr lang="pt-PT"/>
          </a:p>
        </p:txBody>
      </p:sp>
      <p:sp>
        <p:nvSpPr>
          <p:cNvPr id="6" name="Marcador de Posição do Rodapé 5">
            <a:extLst>
              <a:ext uri="{FF2B5EF4-FFF2-40B4-BE49-F238E27FC236}">
                <a16:creationId xmlns:a16="http://schemas.microsoft.com/office/drawing/2014/main" id="{5602F2B4-83AF-4427-A640-40C7761755D8}"/>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6BE50444-659E-4FCA-8BC9-123BA57E07A0}"/>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3588956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47ECE4C-6AAD-45F2-B68A-7F8298F1CCA5}"/>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p>
        </p:txBody>
      </p:sp>
      <p:sp>
        <p:nvSpPr>
          <p:cNvPr id="3" name="Marcador de Posição da Imagem 2">
            <a:extLst>
              <a:ext uri="{FF2B5EF4-FFF2-40B4-BE49-F238E27FC236}">
                <a16:creationId xmlns:a16="http://schemas.microsoft.com/office/drawing/2014/main" id="{1B2AF8F4-F7EA-4399-B75F-66AE9A58A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PT"/>
          </a:p>
        </p:txBody>
      </p:sp>
      <p:sp>
        <p:nvSpPr>
          <p:cNvPr id="4" name="Marcador de Posição do Texto 3">
            <a:extLst>
              <a:ext uri="{FF2B5EF4-FFF2-40B4-BE49-F238E27FC236}">
                <a16:creationId xmlns:a16="http://schemas.microsoft.com/office/drawing/2014/main" id="{2FECFC80-B4C9-43EA-8061-EA71879BCC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691E9930-363D-4660-8709-9C56F25DEF13}"/>
              </a:ext>
            </a:extLst>
          </p:cNvPr>
          <p:cNvSpPr>
            <a:spLocks noGrp="1"/>
          </p:cNvSpPr>
          <p:nvPr>
            <p:ph type="dt" sz="half" idx="10"/>
          </p:nvPr>
        </p:nvSpPr>
        <p:spPr/>
        <p:txBody>
          <a:bodyPr/>
          <a:lstStyle/>
          <a:p>
            <a:fld id="{3220CADF-0BC1-4C99-8D1E-F57B2E7842F3}" type="datetime1">
              <a:rPr lang="pt-PT" smtClean="0"/>
              <a:t>30/08/2023</a:t>
            </a:fld>
            <a:endParaRPr lang="pt-PT"/>
          </a:p>
        </p:txBody>
      </p:sp>
      <p:sp>
        <p:nvSpPr>
          <p:cNvPr id="6" name="Marcador de Posição do Rodapé 5">
            <a:extLst>
              <a:ext uri="{FF2B5EF4-FFF2-40B4-BE49-F238E27FC236}">
                <a16:creationId xmlns:a16="http://schemas.microsoft.com/office/drawing/2014/main" id="{570AA9A4-3D8F-42FE-B4D4-5E7D7237C7A9}"/>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C124C7C3-B400-485B-AFD5-17DA7EDAF121}"/>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223627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A2AE2BB-E578-44F9-9EE3-64DA2FD4147A}"/>
              </a:ext>
            </a:extLst>
          </p:cNvPr>
          <p:cNvSpPr>
            <a:spLocks noGrp="1"/>
          </p:cNvSpPr>
          <p:nvPr>
            <p:ph type="title"/>
          </p:nvPr>
        </p:nvSpPr>
        <p:spPr/>
        <p:txBody>
          <a:bodyPr/>
          <a:lstStyle/>
          <a:p>
            <a:r>
              <a:rPr lang="pt-PT"/>
              <a:t>Clique para editar o estilo de título do Modelo Global</a:t>
            </a:r>
          </a:p>
        </p:txBody>
      </p:sp>
      <p:sp>
        <p:nvSpPr>
          <p:cNvPr id="3" name="Marcador de Posição de Texto Vertical 2">
            <a:extLst>
              <a:ext uri="{FF2B5EF4-FFF2-40B4-BE49-F238E27FC236}">
                <a16:creationId xmlns:a16="http://schemas.microsoft.com/office/drawing/2014/main" id="{7D50058D-1D03-4361-BE14-92F257ADDD22}"/>
              </a:ext>
            </a:extLst>
          </p:cNvPr>
          <p:cNvSpPr>
            <a:spLocks noGrp="1"/>
          </p:cNvSpPr>
          <p:nvPr>
            <p:ph type="body" orient="vert" idx="1"/>
          </p:nvPr>
        </p:nvSpPr>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B63F0F8E-53C9-4C32-90C4-48B784C9F954}"/>
              </a:ext>
            </a:extLst>
          </p:cNvPr>
          <p:cNvSpPr>
            <a:spLocks noGrp="1"/>
          </p:cNvSpPr>
          <p:nvPr>
            <p:ph type="dt" sz="half" idx="10"/>
          </p:nvPr>
        </p:nvSpPr>
        <p:spPr/>
        <p:txBody>
          <a:bodyPr/>
          <a:lstStyle/>
          <a:p>
            <a:fld id="{B36FDDF3-33B0-46B8-B558-A2889EAD1DCD}" type="datetime1">
              <a:rPr lang="pt-PT" smtClean="0"/>
              <a:t>30/08/2023</a:t>
            </a:fld>
            <a:endParaRPr lang="pt-PT"/>
          </a:p>
        </p:txBody>
      </p:sp>
      <p:sp>
        <p:nvSpPr>
          <p:cNvPr id="5" name="Marcador de Posição do Rodapé 4">
            <a:extLst>
              <a:ext uri="{FF2B5EF4-FFF2-40B4-BE49-F238E27FC236}">
                <a16:creationId xmlns:a16="http://schemas.microsoft.com/office/drawing/2014/main" id="{19FAA852-0187-435C-B8FF-1D6BD11E8393}"/>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5CAB63A3-2469-44BD-97BF-9B7B4D1AC81A}"/>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4027733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347B701-3BC3-4336-A12B-7CF1C9F7C23C}"/>
              </a:ext>
            </a:extLst>
          </p:cNvPr>
          <p:cNvSpPr>
            <a:spLocks noGrp="1"/>
          </p:cNvSpPr>
          <p:nvPr>
            <p:ph type="title" orient="vert"/>
          </p:nvPr>
        </p:nvSpPr>
        <p:spPr>
          <a:xfrm>
            <a:off x="8724900" y="365125"/>
            <a:ext cx="2628900" cy="5811838"/>
          </a:xfrm>
        </p:spPr>
        <p:txBody>
          <a:bodyPr vert="eaVert"/>
          <a:lstStyle/>
          <a:p>
            <a:r>
              <a:rPr lang="pt-PT"/>
              <a:t>Clique para editar o estilo de título do Modelo Global</a:t>
            </a:r>
          </a:p>
        </p:txBody>
      </p:sp>
      <p:sp>
        <p:nvSpPr>
          <p:cNvPr id="3" name="Marcador de Posição de Texto Vertical 2">
            <a:extLst>
              <a:ext uri="{FF2B5EF4-FFF2-40B4-BE49-F238E27FC236}">
                <a16:creationId xmlns:a16="http://schemas.microsoft.com/office/drawing/2014/main" id="{9A285B9B-F6FF-4CC5-B9EB-4E8072684CBF}"/>
              </a:ext>
            </a:extLst>
          </p:cNvPr>
          <p:cNvSpPr>
            <a:spLocks noGrp="1"/>
          </p:cNvSpPr>
          <p:nvPr>
            <p:ph type="body" orient="vert" idx="1"/>
          </p:nvPr>
        </p:nvSpPr>
        <p:spPr>
          <a:xfrm>
            <a:off x="838200" y="365125"/>
            <a:ext cx="7734300" cy="5811838"/>
          </a:xfrm>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E638049E-8220-450F-928E-208EA73ADF1D}"/>
              </a:ext>
            </a:extLst>
          </p:cNvPr>
          <p:cNvSpPr>
            <a:spLocks noGrp="1"/>
          </p:cNvSpPr>
          <p:nvPr>
            <p:ph type="dt" sz="half" idx="10"/>
          </p:nvPr>
        </p:nvSpPr>
        <p:spPr/>
        <p:txBody>
          <a:bodyPr/>
          <a:lstStyle/>
          <a:p>
            <a:fld id="{CB8F5F7D-04FB-4434-BFB0-CCE3DFCB0CDC}" type="datetime1">
              <a:rPr lang="pt-PT" smtClean="0"/>
              <a:t>30/08/2023</a:t>
            </a:fld>
            <a:endParaRPr lang="pt-PT"/>
          </a:p>
        </p:txBody>
      </p:sp>
      <p:sp>
        <p:nvSpPr>
          <p:cNvPr id="5" name="Marcador de Posição do Rodapé 4">
            <a:extLst>
              <a:ext uri="{FF2B5EF4-FFF2-40B4-BE49-F238E27FC236}">
                <a16:creationId xmlns:a16="http://schemas.microsoft.com/office/drawing/2014/main" id="{58140036-3866-4CA0-A15D-74FC2B752C88}"/>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34E02380-5175-42BB-83AE-3185F6878514}"/>
              </a:ext>
            </a:extLst>
          </p:cNvPr>
          <p:cNvSpPr>
            <a:spLocks noGrp="1"/>
          </p:cNvSpPr>
          <p:nvPr>
            <p:ph type="sldNum" sz="quarter" idx="12"/>
          </p:nvPr>
        </p:nvSpPr>
        <p:spPr/>
        <p:txBody>
          <a:bodyPr/>
          <a:lstStyle/>
          <a:p>
            <a:fld id="{45302AE0-B95B-45D3-B9C7-3874799BEA29}" type="slidenum">
              <a:rPr lang="pt-PT" smtClean="0"/>
              <a:t>‹nº›</a:t>
            </a:fld>
            <a:endParaRPr lang="pt-PT"/>
          </a:p>
        </p:txBody>
      </p:sp>
    </p:spTree>
    <p:extLst>
      <p:ext uri="{BB962C8B-B14F-4D97-AF65-F5344CB8AC3E}">
        <p14:creationId xmlns:p14="http://schemas.microsoft.com/office/powerpoint/2010/main" val="27118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Título 1">
            <a:extLst>
              <a:ext uri="{FF2B5EF4-FFF2-40B4-BE49-F238E27FC236}">
                <a16:creationId xmlns:a16="http://schemas.microsoft.com/office/drawing/2014/main" id="{CB331FBF-646A-46AC-9E20-5781FA872E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436ADA03-3038-4DD4-A83C-41CC47F59D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211B5111-13AD-45CE-9A9C-8228060262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3D540F-C344-4D02-BD25-0EFDDEF2AFBF}" type="datetime1">
              <a:rPr lang="pt-PT" smtClean="0"/>
              <a:t>30/08/2023</a:t>
            </a:fld>
            <a:endParaRPr lang="pt-PT"/>
          </a:p>
        </p:txBody>
      </p:sp>
      <p:sp>
        <p:nvSpPr>
          <p:cNvPr id="5" name="Marcador de Posição do Rodapé 4">
            <a:extLst>
              <a:ext uri="{FF2B5EF4-FFF2-40B4-BE49-F238E27FC236}">
                <a16:creationId xmlns:a16="http://schemas.microsoft.com/office/drawing/2014/main" id="{F8407A47-D256-480B-A356-54140A9B95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PT"/>
          </a:p>
        </p:txBody>
      </p:sp>
      <p:sp>
        <p:nvSpPr>
          <p:cNvPr id="6" name="Marcador de Posição do Número do Diapositivo 5">
            <a:extLst>
              <a:ext uri="{FF2B5EF4-FFF2-40B4-BE49-F238E27FC236}">
                <a16:creationId xmlns:a16="http://schemas.microsoft.com/office/drawing/2014/main" id="{41FFE469-0BC2-4958-9B65-8E176C7348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02AE0-B95B-45D3-B9C7-3874799BEA29}" type="slidenum">
              <a:rPr lang="pt-PT" smtClean="0"/>
              <a:t>‹nº›</a:t>
            </a:fld>
            <a:endParaRPr lang="pt-PT"/>
          </a:p>
        </p:txBody>
      </p:sp>
    </p:spTree>
    <p:extLst>
      <p:ext uri="{BB962C8B-B14F-4D97-AF65-F5344CB8AC3E}">
        <p14:creationId xmlns:p14="http://schemas.microsoft.com/office/powerpoint/2010/main" val="361650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ltrasonicmetallurgy.com/" TargetMode="External"/><Relationship Id="rId7" Type="http://schemas.openxmlformats.org/officeDocument/2006/relationships/hyperlink" Target="mailto:puga@dem.uminho.pt" TargetMode="External"/><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hyperlink" Target="mailto:mpi@mpi-ultrasonics.com" TargetMode="External"/><Relationship Id="rId5" Type="http://schemas.openxmlformats.org/officeDocument/2006/relationships/image" Target="../media/image2.png"/><Relationship Id="rId4" Type="http://schemas.openxmlformats.org/officeDocument/2006/relationships/hyperlink" Target="http://www.ultrasonicsworldgroup.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mailto:mpi@mpi-ultrasonics.com" TargetMode="External"/><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tif"/><Relationship Id="rId3" Type="http://schemas.openxmlformats.org/officeDocument/2006/relationships/hyperlink" Target="mailto:mpi@mpi-ultrasonics.com" TargetMode="External"/><Relationship Id="rId7" Type="http://schemas.microsoft.com/office/2007/relationships/hdphoto" Target="../media/hdphoto2.wdp"/><Relationship Id="rId12" Type="http://schemas.openxmlformats.org/officeDocument/2006/relationships/image" Target="../media/image10.tif"/><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jpeg"/><Relationship Id="rId5" Type="http://schemas.openxmlformats.org/officeDocument/2006/relationships/image" Target="../media/image2.png"/><Relationship Id="rId10" Type="http://schemas.openxmlformats.org/officeDocument/2006/relationships/image" Target="../media/image8.png"/><Relationship Id="rId4" Type="http://schemas.openxmlformats.org/officeDocument/2006/relationships/image" Target="../media/image4.png"/><Relationship Id="rId9" Type="http://schemas.openxmlformats.org/officeDocument/2006/relationships/image" Target="../media/image7.png"/><Relationship Id="rId14"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mailto:mpi@mpi-ultrasonics.com" TargetMode="External"/><Relationship Id="rId7" Type="http://schemas.openxmlformats.org/officeDocument/2006/relationships/hyperlink" Target="http://www.mastersonics.com/" TargetMode="External"/><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hyperlink" Target="http://www.mpi-ultrasonics.com/" TargetMode="External"/><Relationship Id="rId5" Type="http://schemas.openxmlformats.org/officeDocument/2006/relationships/hyperlink" Target="http://www.ultrasonicmetallurgy.com/" TargetMode="External"/><Relationship Id="rId4" Type="http://schemas.openxmlformats.org/officeDocument/2006/relationships/hyperlink" Target="https://mastersonics.com/documents/revision_of_the_particle-wave_dualism.pdf" TargetMode="Externa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mailto:mpi@mpi-ultrasonics.com" TargetMode="External"/><Relationship Id="rId7" Type="http://schemas.openxmlformats.org/officeDocument/2006/relationships/image" Target="../media/image17.png"/><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gif"/><Relationship Id="rId4" Type="http://schemas.openxmlformats.org/officeDocument/2006/relationships/image" Target="../media/image14.gif"/><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7.png"/><Relationship Id="rId3" Type="http://schemas.openxmlformats.org/officeDocument/2006/relationships/hyperlink" Target="mailto:mpi@mpi-ultrasonics.com" TargetMode="External"/><Relationship Id="rId7" Type="http://schemas.openxmlformats.org/officeDocument/2006/relationships/image" Target="../media/image22.png"/><Relationship Id="rId12" Type="http://schemas.openxmlformats.org/officeDocument/2006/relationships/image" Target="../media/image2.png"/><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21.png"/><Relationship Id="rId11" Type="http://schemas.openxmlformats.org/officeDocument/2006/relationships/image" Target="../media/image26.gif"/><Relationship Id="rId5" Type="http://schemas.openxmlformats.org/officeDocument/2006/relationships/image" Target="../media/image20.png"/><Relationship Id="rId10" Type="http://schemas.openxmlformats.org/officeDocument/2006/relationships/image" Target="../media/image25.JPG"/><Relationship Id="rId4" Type="http://schemas.openxmlformats.org/officeDocument/2006/relationships/image" Target="../media/image19.pn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1.xml"/><Relationship Id="rId7" Type="http://schemas.openxmlformats.org/officeDocument/2006/relationships/image" Target="../media/image29.png"/><Relationship Id="rId12"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hyperlink" Target="mailto:mpi@mpi-ultrasonics.com" TargetMode="External"/><Relationship Id="rId10" Type="http://schemas.openxmlformats.org/officeDocument/2006/relationships/image" Target="../media/image32.png"/><Relationship Id="rId4" Type="http://schemas.openxmlformats.org/officeDocument/2006/relationships/hyperlink" Target="http://www.ultrasonicsworldgroup.com/" TargetMode="External"/><Relationship Id="rId9" Type="http://schemas.openxmlformats.org/officeDocument/2006/relationships/image" Target="../media/image31.png"/></Relationships>
</file>

<file path=ppt/slides/_rels/slide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hyperlink" Target="mailto:mpi@mpi-ultrasonics.com" TargetMode="External"/><Relationship Id="rId7" Type="http://schemas.openxmlformats.org/officeDocument/2006/relationships/image" Target="../media/image37.png"/><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36.png"/><Relationship Id="rId11" Type="http://schemas.openxmlformats.org/officeDocument/2006/relationships/image" Target="../media/image40.png"/><Relationship Id="rId5" Type="http://schemas.openxmlformats.org/officeDocument/2006/relationships/image" Target="../media/image35.png"/><Relationship Id="rId10" Type="http://schemas.openxmlformats.org/officeDocument/2006/relationships/image" Target="../media/image2.png"/><Relationship Id="rId4" Type="http://schemas.openxmlformats.org/officeDocument/2006/relationships/image" Target="../media/image34.png"/><Relationship Id="rId9" Type="http://schemas.openxmlformats.org/officeDocument/2006/relationships/image" Target="../media/image39.jpeg"/></Relationships>
</file>

<file path=ppt/slides/_rels/slide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1.xml"/><Relationship Id="rId7" Type="http://schemas.openxmlformats.org/officeDocument/2006/relationships/image" Target="../media/image42.png"/><Relationship Id="rId12" Type="http://schemas.openxmlformats.org/officeDocument/2006/relationships/image" Target="../media/image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1.png"/><Relationship Id="rId11" Type="http://schemas.openxmlformats.org/officeDocument/2006/relationships/image" Target="../media/image46.jpeg"/><Relationship Id="rId5" Type="http://schemas.openxmlformats.org/officeDocument/2006/relationships/hyperlink" Target="mailto:mpi@mpi-ultrasonics.com" TargetMode="External"/><Relationship Id="rId10" Type="http://schemas.openxmlformats.org/officeDocument/2006/relationships/image" Target="../media/image45.jpeg"/><Relationship Id="rId4" Type="http://schemas.openxmlformats.org/officeDocument/2006/relationships/hyperlink" Target="http://www.ultrasonicsworldgroup.com/" TargetMode="External"/><Relationship Id="rId9" Type="http://schemas.openxmlformats.org/officeDocument/2006/relationships/image" Target="../media/image44.png"/></Relationships>
</file>

<file path=ppt/slides/_rels/slide10.xml.rels><?xml version="1.0" encoding="UTF-8" standalone="yes"?>
<Relationships xmlns="http://schemas.openxmlformats.org/package/2006/relationships"><Relationship Id="rId3" Type="http://schemas.openxmlformats.org/officeDocument/2006/relationships/hyperlink" Target="mailto:mpi@mpi-ultrasonics.com" TargetMode="External"/><Relationship Id="rId7" Type="http://schemas.openxmlformats.org/officeDocument/2006/relationships/image" Target="../media/image2.png"/><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1.xml.rels><?xml version="1.0" encoding="UTF-8" standalone="yes"?>
<Relationships xmlns="http://schemas.openxmlformats.org/package/2006/relationships"><Relationship Id="rId8" Type="http://schemas.openxmlformats.org/officeDocument/2006/relationships/image" Target="../media/image50.png"/><Relationship Id="rId3" Type="http://schemas.microsoft.com/office/2007/relationships/media" Target="../media/media4.mp4"/><Relationship Id="rId7" Type="http://schemas.openxmlformats.org/officeDocument/2006/relationships/hyperlink" Target="mailto:mpi@mpi-ultrasonics.com" TargetMode="Externa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hyperlink" Target="http://www.ultrasonicsworldgroup.com/" TargetMode="External"/><Relationship Id="rId11" Type="http://schemas.openxmlformats.org/officeDocument/2006/relationships/image" Target="../media/image2.png"/><Relationship Id="rId5" Type="http://schemas.openxmlformats.org/officeDocument/2006/relationships/slideLayout" Target="../slideLayouts/slideLayout1.xml"/><Relationship Id="rId10" Type="http://schemas.openxmlformats.org/officeDocument/2006/relationships/image" Target="../media/image52.png"/><Relationship Id="rId4" Type="http://schemas.openxmlformats.org/officeDocument/2006/relationships/video" Target="../media/media4.mp4"/><Relationship Id="rId9" Type="http://schemas.openxmlformats.org/officeDocument/2006/relationships/image" Target="../media/image51.png"/></Relationships>
</file>

<file path=ppt/slides/_rels/slide12.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61.png"/><Relationship Id="rId3" Type="http://schemas.openxmlformats.org/officeDocument/2006/relationships/hyperlink" Target="mailto:mpi@mpi-ultrasonics.com" TargetMode="External"/><Relationship Id="rId7" Type="http://schemas.openxmlformats.org/officeDocument/2006/relationships/image" Target="../media/image55.png"/><Relationship Id="rId12" Type="http://schemas.openxmlformats.org/officeDocument/2006/relationships/image" Target="../media/image60.tiff"/><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54.tiff"/><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tiff"/><Relationship Id="rId4" Type="http://schemas.openxmlformats.org/officeDocument/2006/relationships/image" Target="../media/image2.png"/><Relationship Id="rId9" Type="http://schemas.openxmlformats.org/officeDocument/2006/relationships/image" Target="../media/image57.png"/><Relationship Id="rId14" Type="http://schemas.openxmlformats.org/officeDocument/2006/relationships/image" Target="../media/image62.tiff"/></Relationships>
</file>

<file path=ppt/slides/_rels/slide13.xml.rels><?xml version="1.0" encoding="UTF-8" standalone="yes"?>
<Relationships xmlns="http://schemas.openxmlformats.org/package/2006/relationships"><Relationship Id="rId8" Type="http://schemas.openxmlformats.org/officeDocument/2006/relationships/image" Target="../media/image62.tiff"/><Relationship Id="rId3" Type="http://schemas.openxmlformats.org/officeDocument/2006/relationships/hyperlink" Target="mailto:mpi@mpi-ultrasonics.com" TargetMode="External"/><Relationship Id="rId7" Type="http://schemas.openxmlformats.org/officeDocument/2006/relationships/image" Target="../media/image55.png"/><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6" Type="http://schemas.openxmlformats.org/officeDocument/2006/relationships/image" Target="../media/image54.tiff"/><Relationship Id="rId11" Type="http://schemas.openxmlformats.org/officeDocument/2006/relationships/image" Target="../media/image65.tiff"/><Relationship Id="rId5" Type="http://schemas.openxmlformats.org/officeDocument/2006/relationships/image" Target="../media/image53.png"/><Relationship Id="rId10" Type="http://schemas.openxmlformats.org/officeDocument/2006/relationships/image" Target="../media/image64.tiff"/><Relationship Id="rId4" Type="http://schemas.openxmlformats.org/officeDocument/2006/relationships/image" Target="../media/image2.png"/><Relationship Id="rId9" Type="http://schemas.openxmlformats.org/officeDocument/2006/relationships/image" Target="../media/image63.tiff"/></Relationships>
</file>

<file path=ppt/slides/_rels/slide14.xml.rels><?xml version="1.0" encoding="UTF-8" standalone="yes"?>
<Relationships xmlns="http://schemas.openxmlformats.org/package/2006/relationships"><Relationship Id="rId3" Type="http://schemas.openxmlformats.org/officeDocument/2006/relationships/hyperlink" Target="mailto:mpi@mpi-ultrasonics.com" TargetMode="External"/><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5" Type="http://schemas.openxmlformats.org/officeDocument/2006/relationships/image" Target="../media/image66.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hyperlink" Target="mailto:mpi@mpi-ultrasonics.com" TargetMode="External"/><Relationship Id="rId2" Type="http://schemas.openxmlformats.org/officeDocument/2006/relationships/hyperlink" Target="http://www.ultrasonicsworldgroup.com/" TargetMode="Externa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1800" y="2233280"/>
            <a:ext cx="11455400" cy="863286"/>
          </a:xfrm>
        </p:spPr>
        <p:txBody>
          <a:bodyPr>
            <a:normAutofit fontScale="90000"/>
          </a:bodyPr>
          <a:lstStyle/>
          <a:p>
            <a:r>
              <a:rPr lang="en-US" sz="4400" dirty="0">
                <a:latin typeface="NewsGotT" pitchFamily="2" charset="0"/>
              </a:rPr>
              <a:t>Ultrasonic</a:t>
            </a:r>
            <a:r>
              <a:rPr lang="en-CH" sz="4400" dirty="0">
                <a:latin typeface="NewsGotT" pitchFamily="2" charset="0"/>
              </a:rPr>
              <a:t> </a:t>
            </a:r>
            <a:r>
              <a:rPr lang="en-US" sz="4400" dirty="0">
                <a:latin typeface="NewsGotT" pitchFamily="2" charset="0"/>
              </a:rPr>
              <a:t>vibrations</a:t>
            </a:r>
            <a:r>
              <a:rPr lang="en-CH" sz="4400" dirty="0">
                <a:latin typeface="NewsGotT" pitchFamily="2" charset="0"/>
              </a:rPr>
              <a:t> </a:t>
            </a:r>
            <a:r>
              <a:rPr lang="en-US" sz="4400" dirty="0">
                <a:latin typeface="NewsGotT" pitchFamily="2" charset="0"/>
              </a:rPr>
              <a:t>in metallurgy… </a:t>
            </a:r>
            <a:br>
              <a:rPr lang="en-CH" sz="4400" dirty="0">
                <a:latin typeface="NewsGotT" pitchFamily="2" charset="0"/>
              </a:rPr>
            </a:br>
            <a:r>
              <a:rPr lang="en-US" sz="2700" dirty="0">
                <a:latin typeface="NewsGotT" pitchFamily="2" charset="0"/>
              </a:rPr>
              <a:t>with </a:t>
            </a:r>
            <a:r>
              <a:rPr lang="en-US" sz="2700" b="1" dirty="0">
                <a:latin typeface="NewsGotT" pitchFamily="2" charset="0"/>
              </a:rPr>
              <a:t>MMM</a:t>
            </a:r>
            <a:r>
              <a:rPr lang="en-US" sz="2700" dirty="0">
                <a:latin typeface="NewsGotT" pitchFamily="2" charset="0"/>
              </a:rPr>
              <a:t> Technology</a:t>
            </a:r>
            <a:endParaRPr lang="en-US" sz="4400" dirty="0">
              <a:latin typeface="NewsGotT" pitchFamily="2" charset="0"/>
            </a:endParaRPr>
          </a:p>
        </p:txBody>
      </p:sp>
      <p:sp>
        <p:nvSpPr>
          <p:cNvPr id="3" name="Subtitle 2"/>
          <p:cNvSpPr>
            <a:spLocks noGrp="1"/>
          </p:cNvSpPr>
          <p:nvPr>
            <p:ph type="subTitle" idx="1"/>
          </p:nvPr>
        </p:nvSpPr>
        <p:spPr>
          <a:xfrm>
            <a:off x="431800" y="3150103"/>
            <a:ext cx="5537213" cy="1361556"/>
          </a:xfrm>
        </p:spPr>
        <p:txBody>
          <a:bodyPr>
            <a:noAutofit/>
          </a:bodyPr>
          <a:lstStyle/>
          <a:p>
            <a:pPr algn="l"/>
            <a:r>
              <a:rPr lang="en-US" sz="2800" dirty="0">
                <a:latin typeface="NewsGotT" pitchFamily="2" charset="0"/>
              </a:rPr>
              <a:t>Degassing of Al alloys</a:t>
            </a:r>
            <a:endParaRPr lang="en-CH" sz="2800" dirty="0">
              <a:latin typeface="NewsGotT" pitchFamily="2" charset="0"/>
            </a:endParaRPr>
          </a:p>
          <a:p>
            <a:pPr algn="l"/>
            <a:r>
              <a:rPr lang="en-US" sz="2800" dirty="0">
                <a:latin typeface="NewsGotT" pitchFamily="2" charset="0"/>
              </a:rPr>
              <a:t>Grain refinement of Al alloys</a:t>
            </a:r>
          </a:p>
          <a:p>
            <a:pPr algn="l"/>
            <a:endParaRPr lang="en-US" sz="2800" dirty="0">
              <a:latin typeface="NewsGotT" pitchFamily="2" charset="0"/>
            </a:endParaRPr>
          </a:p>
        </p:txBody>
      </p:sp>
      <p:pic>
        <p:nvPicPr>
          <p:cNvPr id="5"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994"/>
            <a:ext cx="5938370" cy="1296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Subtitle 2">
            <a:extLst>
              <a:ext uri="{FF2B5EF4-FFF2-40B4-BE49-F238E27FC236}">
                <a16:creationId xmlns:a16="http://schemas.microsoft.com/office/drawing/2014/main" id="{ACFDEBF4-709B-44E1-BB5C-34098E37DBA4}"/>
              </a:ext>
            </a:extLst>
          </p:cNvPr>
          <p:cNvSpPr txBox="1">
            <a:spLocks/>
          </p:cNvSpPr>
          <p:nvPr/>
        </p:nvSpPr>
        <p:spPr>
          <a:xfrm>
            <a:off x="431800" y="4477713"/>
            <a:ext cx="5029201" cy="421104"/>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800" b="1" dirty="0">
                <a:latin typeface="NewsGotT" pitchFamily="2" charset="0"/>
              </a:rPr>
              <a:t>Prepared by Miodrag Prokic</a:t>
            </a:r>
          </a:p>
          <a:p>
            <a:pPr algn="l"/>
            <a:r>
              <a:rPr lang="en-US" sz="6400" b="1" dirty="0">
                <a:latin typeface="NewsGotT" pitchFamily="2" charset="0"/>
                <a:hlinkClick r:id="rId3"/>
              </a:rPr>
              <a:t>www.UltrasonicMetallurgy.com</a:t>
            </a:r>
            <a:r>
              <a:rPr lang="en-US" sz="6400" b="1" dirty="0">
                <a:latin typeface="NewsGotT" pitchFamily="2" charset="0"/>
              </a:rPr>
              <a:t> </a:t>
            </a:r>
          </a:p>
          <a:p>
            <a:pPr algn="l"/>
            <a:endParaRPr lang="en-US" sz="1600" dirty="0">
              <a:latin typeface="NewsGotT" pitchFamily="2" charset="0"/>
            </a:endParaRPr>
          </a:p>
        </p:txBody>
      </p:sp>
      <p:sp>
        <p:nvSpPr>
          <p:cNvPr id="12" name="Rectangle 5">
            <a:extLst>
              <a:ext uri="{FF2B5EF4-FFF2-40B4-BE49-F238E27FC236}">
                <a16:creationId xmlns:a16="http://schemas.microsoft.com/office/drawing/2014/main" id="{1E0F5B2C-9D4E-446A-838A-CD4B3CB58CF7}"/>
              </a:ext>
            </a:extLst>
          </p:cNvPr>
          <p:cNvSpPr txBox="1">
            <a:spLocks noChangeArrowheads="1"/>
          </p:cNvSpPr>
          <p:nvPr/>
        </p:nvSpPr>
        <p:spPr bwMode="gray">
          <a:xfrm>
            <a:off x="6907665" y="5550464"/>
            <a:ext cx="91207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000" b="1" dirty="0">
                <a:solidFill>
                  <a:srgbClr val="171717"/>
                </a:solidFill>
                <a:latin typeface="NewsGotT" pitchFamily="2" charset="0"/>
              </a:rPr>
              <a:t>Patent</a:t>
            </a:r>
          </a:p>
        </p:txBody>
      </p:sp>
      <p:sp>
        <p:nvSpPr>
          <p:cNvPr id="15" name="Rectangle 4">
            <a:extLst>
              <a:ext uri="{FF2B5EF4-FFF2-40B4-BE49-F238E27FC236}">
                <a16:creationId xmlns:a16="http://schemas.microsoft.com/office/drawing/2014/main" id="{0A28AC57-D7B4-4BA2-8A66-6D809785C866}"/>
              </a:ext>
            </a:extLst>
          </p:cNvPr>
          <p:cNvSpPr>
            <a:spLocks noChangeArrowheads="1"/>
          </p:cNvSpPr>
          <p:nvPr/>
        </p:nvSpPr>
        <p:spPr bwMode="gray">
          <a:xfrm>
            <a:off x="134270" y="5903913"/>
            <a:ext cx="1938338"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1200" dirty="0"/>
              <a:t>MP Interconsulting</a:t>
            </a:r>
            <a:br>
              <a:rPr lang="pt-PT" sz="1200" dirty="0"/>
            </a:br>
            <a:r>
              <a:rPr lang="pt-PT" sz="1200" dirty="0"/>
              <a:t>Marais 36,</a:t>
            </a:r>
            <a:br>
              <a:rPr lang="pt-PT" sz="1200" dirty="0"/>
            </a:br>
            <a:r>
              <a:rPr lang="pt-PT" sz="1200" dirty="0"/>
              <a:t>2400 Le Locle, Switzerland</a:t>
            </a:r>
          </a:p>
          <a:p>
            <a:pPr defTabSz="801688">
              <a:defRPr/>
            </a:pPr>
            <a:r>
              <a:rPr lang="en-US" sz="1000" dirty="0">
                <a:solidFill>
                  <a:srgbClr val="000000"/>
                </a:solidFill>
                <a:hlinkClick r:id="rId4"/>
              </a:rPr>
              <a:t>www.UltrasonicsWorldGroup.com</a:t>
            </a:r>
            <a:endParaRPr lang="en-US" sz="1000" dirty="0"/>
          </a:p>
        </p:txBody>
      </p:sp>
      <p:sp>
        <p:nvSpPr>
          <p:cNvPr id="16" name="Rectangle 2">
            <a:extLst>
              <a:ext uri="{FF2B5EF4-FFF2-40B4-BE49-F238E27FC236}">
                <a16:creationId xmlns:a16="http://schemas.microsoft.com/office/drawing/2014/main" id="{3F2B75FA-708D-4712-B4C8-D0C5CFBD416C}"/>
              </a:ext>
            </a:extLst>
          </p:cNvPr>
          <p:cNvSpPr>
            <a:spLocks noChangeArrowheads="1"/>
          </p:cNvSpPr>
          <p:nvPr/>
        </p:nvSpPr>
        <p:spPr bwMode="auto">
          <a:xfrm>
            <a:off x="2175964" y="6187456"/>
            <a:ext cx="1928813" cy="854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defRPr/>
            </a:pPr>
            <a:r>
              <a:rPr lang="pt-PT" sz="1050" b="1" dirty="0"/>
              <a:t>Phone: </a:t>
            </a:r>
            <a:r>
              <a:rPr lang="pt-PT" sz="1050" dirty="0"/>
              <a:t>+41-32-9314045 </a:t>
            </a:r>
          </a:p>
          <a:p>
            <a:pPr>
              <a:defRPr/>
            </a:pPr>
            <a:r>
              <a:rPr lang="pt-PT" sz="1050" b="1" dirty="0"/>
              <a:t>Fax:      </a:t>
            </a:r>
            <a:r>
              <a:rPr lang="pt-PT" sz="1050" dirty="0"/>
              <a:t>+41-32-9314079</a:t>
            </a:r>
          </a:p>
          <a:p>
            <a:pPr>
              <a:defRPr/>
            </a:pPr>
            <a:r>
              <a:rPr lang="pt-PT" sz="1050" dirty="0"/>
              <a:t>www.mpi-ultrasonics.com </a:t>
            </a:r>
          </a:p>
          <a:p>
            <a:pPr>
              <a:defRPr/>
            </a:pPr>
            <a:endParaRPr lang="pt-PT" dirty="0"/>
          </a:p>
        </p:txBody>
      </p:sp>
      <p:sp>
        <p:nvSpPr>
          <p:cNvPr id="17" name="Tekstboks 6">
            <a:extLst>
              <a:ext uri="{FF2B5EF4-FFF2-40B4-BE49-F238E27FC236}">
                <a16:creationId xmlns:a16="http://schemas.microsoft.com/office/drawing/2014/main" id="{386C198F-EF26-4FC2-B639-FA236D553D2E}"/>
              </a:ext>
            </a:extLst>
          </p:cNvPr>
          <p:cNvSpPr txBox="1">
            <a:spLocks noChangeArrowheads="1"/>
          </p:cNvSpPr>
          <p:nvPr/>
        </p:nvSpPr>
        <p:spPr bwMode="auto">
          <a:xfrm>
            <a:off x="6832139" y="6004558"/>
            <a:ext cx="522559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just" eaLnBrk="1" hangingPunct="1"/>
            <a:r>
              <a:rPr lang="en-US" sz="1400" u="sng" dirty="0">
                <a:solidFill>
                  <a:srgbClr val="171717"/>
                </a:solidFill>
                <a:latin typeface="NewsGotT" pitchFamily="2" charset="0"/>
              </a:rPr>
              <a:t>European Patent Application (related to MMM technology): EP 1 238 715 </a:t>
            </a:r>
            <a:r>
              <a:rPr lang="en-US" sz="1400" dirty="0">
                <a:solidFill>
                  <a:srgbClr val="171717"/>
                </a:solidFill>
                <a:latin typeface="NewsGotT" pitchFamily="2" charset="0"/>
              </a:rPr>
              <a:t>A1. </a:t>
            </a:r>
            <a:r>
              <a:rPr lang="en-US" sz="1200" dirty="0">
                <a:solidFill>
                  <a:srgbClr val="171717"/>
                </a:solidFill>
                <a:latin typeface="NewsGotT" pitchFamily="2" charset="0"/>
              </a:rPr>
              <a:t>Multifrequency ultrasonic structural actuator</a:t>
            </a:r>
          </a:p>
          <a:p>
            <a:pPr algn="just" eaLnBrk="1" hangingPunct="1"/>
            <a:r>
              <a:rPr lang="en-US" sz="1200" dirty="0">
                <a:solidFill>
                  <a:srgbClr val="171717"/>
                </a:solidFill>
                <a:latin typeface="NewsGotT" pitchFamily="2" charset="0"/>
              </a:rPr>
              <a:t>Applicant</a:t>
            </a:r>
            <a:r>
              <a:rPr lang="en-US" sz="1200" b="1" dirty="0">
                <a:solidFill>
                  <a:srgbClr val="171717"/>
                </a:solidFill>
                <a:latin typeface="NewsGotT" pitchFamily="2" charset="0"/>
              </a:rPr>
              <a:t>: </a:t>
            </a:r>
            <a:r>
              <a:rPr lang="en-US" sz="1200" b="1" dirty="0" err="1">
                <a:solidFill>
                  <a:srgbClr val="171717"/>
                </a:solidFill>
                <a:latin typeface="NewsGotT" pitchFamily="2" charset="0"/>
              </a:rPr>
              <a:t>Prokic</a:t>
            </a:r>
            <a:r>
              <a:rPr lang="en-US" sz="1200" b="1" dirty="0">
                <a:solidFill>
                  <a:srgbClr val="171717"/>
                </a:solidFill>
                <a:latin typeface="NewsGotT" pitchFamily="2" charset="0"/>
              </a:rPr>
              <a:t> </a:t>
            </a:r>
            <a:r>
              <a:rPr lang="en-US" sz="1200" b="1" dirty="0" err="1">
                <a:solidFill>
                  <a:srgbClr val="171717"/>
                </a:solidFill>
                <a:latin typeface="NewsGotT" pitchFamily="2" charset="0"/>
              </a:rPr>
              <a:t>Miodrag</a:t>
            </a:r>
            <a:r>
              <a:rPr lang="en-US" sz="1200" dirty="0">
                <a:solidFill>
                  <a:srgbClr val="171717"/>
                </a:solidFill>
                <a:latin typeface="NewsGotT" pitchFamily="2" charset="0"/>
              </a:rPr>
              <a:t>, MP </a:t>
            </a:r>
            <a:r>
              <a:rPr lang="en-US" sz="1200" dirty="0" err="1">
                <a:solidFill>
                  <a:srgbClr val="171717"/>
                </a:solidFill>
                <a:latin typeface="NewsGotT" pitchFamily="2" charset="0"/>
              </a:rPr>
              <a:t>Interconsulting</a:t>
            </a:r>
            <a:r>
              <a:rPr lang="en-US" sz="1200" dirty="0">
                <a:solidFill>
                  <a:srgbClr val="171717"/>
                </a:solidFill>
                <a:latin typeface="NewsGotT" pitchFamily="2" charset="0"/>
              </a:rPr>
              <a:t>, 5.03.2001 – 11.09.2002</a:t>
            </a:r>
            <a:endParaRPr lang="en-US" sz="1600" dirty="0">
              <a:solidFill>
                <a:srgbClr val="171717"/>
              </a:solidFill>
              <a:latin typeface="NewsGotT" pitchFamily="2" charset="0"/>
            </a:endParaRPr>
          </a:p>
        </p:txBody>
      </p:sp>
      <p:pic>
        <p:nvPicPr>
          <p:cNvPr id="19" name="Picture 7">
            <a:extLst>
              <a:ext uri="{FF2B5EF4-FFF2-40B4-BE49-F238E27FC236}">
                <a16:creationId xmlns:a16="http://schemas.microsoft.com/office/drawing/2014/main" id="{1C9B9EDD-C87F-403C-BD84-B633C2FC4A0E}"/>
              </a:ext>
            </a:extLst>
          </p:cNvPr>
          <p:cNvPicPr>
            <a:picLocks noChangeAspect="1"/>
          </p:cNvPicPr>
          <p:nvPr/>
        </p:nvPicPr>
        <p:blipFill>
          <a:blip r:embed="rId5"/>
          <a:stretch>
            <a:fillRect/>
          </a:stretch>
        </p:blipFill>
        <p:spPr>
          <a:xfrm>
            <a:off x="5969013" y="39572"/>
            <a:ext cx="3943721" cy="1237390"/>
          </a:xfrm>
          <a:prstGeom prst="rect">
            <a:avLst/>
          </a:prstGeom>
        </p:spPr>
      </p:pic>
      <p:sp>
        <p:nvSpPr>
          <p:cNvPr id="6" name="Retângulo 5">
            <a:extLst>
              <a:ext uri="{FF2B5EF4-FFF2-40B4-BE49-F238E27FC236}">
                <a16:creationId xmlns:a16="http://schemas.microsoft.com/office/drawing/2014/main" id="{648085C4-DFE1-4655-AB0F-86BC620E3429}"/>
              </a:ext>
            </a:extLst>
          </p:cNvPr>
          <p:cNvSpPr/>
          <p:nvPr/>
        </p:nvSpPr>
        <p:spPr>
          <a:xfrm>
            <a:off x="4104777" y="6464455"/>
            <a:ext cx="1702774" cy="276999"/>
          </a:xfrm>
          <a:prstGeom prst="rect">
            <a:avLst/>
          </a:prstGeom>
        </p:spPr>
        <p:txBody>
          <a:bodyPr wrap="none">
            <a:spAutoFit/>
          </a:bodyPr>
          <a:lstStyle/>
          <a:p>
            <a:r>
              <a:rPr lang="pt-PT" sz="1200" dirty="0">
                <a:latin typeface="NewsGotT" pitchFamily="2" charset="0"/>
                <a:hlinkClick r:id="rId6"/>
              </a:rPr>
              <a:t>mpi@mpi-ultrasonics.com</a:t>
            </a:r>
            <a:r>
              <a:rPr lang="pt-PT" sz="1200" dirty="0">
                <a:latin typeface="NewsGotT" pitchFamily="2" charset="0"/>
              </a:rPr>
              <a:t>  </a:t>
            </a:r>
          </a:p>
        </p:txBody>
      </p:sp>
      <p:sp>
        <p:nvSpPr>
          <p:cNvPr id="13" name="Retângulo 12">
            <a:extLst>
              <a:ext uri="{FF2B5EF4-FFF2-40B4-BE49-F238E27FC236}">
                <a16:creationId xmlns:a16="http://schemas.microsoft.com/office/drawing/2014/main" id="{EE366C78-CA70-42C0-B1B2-1AC943A916BD}"/>
              </a:ext>
            </a:extLst>
          </p:cNvPr>
          <p:cNvSpPr/>
          <p:nvPr/>
        </p:nvSpPr>
        <p:spPr>
          <a:xfrm>
            <a:off x="4104777" y="6187456"/>
            <a:ext cx="1463606" cy="276999"/>
          </a:xfrm>
          <a:prstGeom prst="rect">
            <a:avLst/>
          </a:prstGeom>
        </p:spPr>
        <p:txBody>
          <a:bodyPr wrap="none">
            <a:spAutoFit/>
          </a:bodyPr>
          <a:lstStyle/>
          <a:p>
            <a:r>
              <a:rPr lang="pt-PT" sz="1200" dirty="0">
                <a:latin typeface="NewsGotT" pitchFamily="2" charset="0"/>
                <a:hlinkClick r:id="rId7"/>
              </a:rPr>
              <a:t>puga@dem.uminho.pt</a:t>
            </a:r>
            <a:r>
              <a:rPr lang="pt-PT" sz="1200" dirty="0">
                <a:latin typeface="NewsGotT" pitchFamily="2" charset="0"/>
              </a:rPr>
              <a:t> </a:t>
            </a:r>
          </a:p>
        </p:txBody>
      </p:sp>
      <p:sp>
        <p:nvSpPr>
          <p:cNvPr id="14" name="Subtitle 2">
            <a:extLst>
              <a:ext uri="{FF2B5EF4-FFF2-40B4-BE49-F238E27FC236}">
                <a16:creationId xmlns:a16="http://schemas.microsoft.com/office/drawing/2014/main" id="{82E9827A-B520-41CB-8AF2-4F9303C2D840}"/>
              </a:ext>
            </a:extLst>
          </p:cNvPr>
          <p:cNvSpPr txBox="1">
            <a:spLocks/>
          </p:cNvSpPr>
          <p:nvPr/>
        </p:nvSpPr>
        <p:spPr>
          <a:xfrm>
            <a:off x="6792229" y="4477430"/>
            <a:ext cx="2055027" cy="42110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600" dirty="0">
                <a:latin typeface="NewsGotT" pitchFamily="2" charset="0"/>
              </a:rPr>
              <a:t>August 2023</a:t>
            </a:r>
          </a:p>
          <a:p>
            <a:pPr algn="l"/>
            <a:endParaRPr lang="en-US" sz="1600" dirty="0">
              <a:latin typeface="NewsGotT" pitchFamily="2" charset="0"/>
            </a:endParaRPr>
          </a:p>
        </p:txBody>
      </p:sp>
    </p:spTree>
    <p:extLst>
      <p:ext uri="{BB962C8B-B14F-4D97-AF65-F5344CB8AC3E}">
        <p14:creationId xmlns:p14="http://schemas.microsoft.com/office/powerpoint/2010/main" val="14932598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2</a:t>
            </a:fld>
            <a:endParaRPr lang="pt-PT" dirty="0"/>
          </a:p>
        </p:txBody>
      </p:sp>
      <p:sp>
        <p:nvSpPr>
          <p:cNvPr id="12" name="Rectangle 5">
            <a:extLst>
              <a:ext uri="{FF2B5EF4-FFF2-40B4-BE49-F238E27FC236}">
                <a16:creationId xmlns:a16="http://schemas.microsoft.com/office/drawing/2014/main" id="{C9B7369A-E7AA-43E9-8BD1-13381ED2D808}"/>
              </a:ext>
            </a:extLst>
          </p:cNvPr>
          <p:cNvSpPr txBox="1">
            <a:spLocks noChangeArrowheads="1"/>
          </p:cNvSpPr>
          <p:nvPr/>
        </p:nvSpPr>
        <p:spPr bwMode="gray">
          <a:xfrm>
            <a:off x="569913" y="151217"/>
            <a:ext cx="55260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…summary </a:t>
            </a:r>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467364" y="827558"/>
            <a:ext cx="67749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20000"/>
              </a:spcBef>
            </a:pPr>
            <a:r>
              <a:rPr lang="pt-PT" sz="1600" noProof="1"/>
              <a:t>1. </a:t>
            </a:r>
            <a:r>
              <a:rPr lang="en-US" b="1" i="1" dirty="0"/>
              <a:t>MMM  technology, what is it?</a:t>
            </a:r>
            <a:r>
              <a:rPr lang="pt-PT" sz="1600" b="1" noProof="1">
                <a:solidFill>
                  <a:schemeClr val="bg1"/>
                </a:solidFill>
              </a:rPr>
              <a:t>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10" name="Picture 7">
            <a:extLst>
              <a:ext uri="{FF2B5EF4-FFF2-40B4-BE49-F238E27FC236}">
                <a16:creationId xmlns:a16="http://schemas.microsoft.com/office/drawing/2014/main" id="{F286B792-A868-47FB-AD75-BA0DD1EA2911}"/>
              </a:ext>
            </a:extLst>
          </p:cNvPr>
          <p:cNvPicPr>
            <a:picLocks noChangeAspect="1"/>
          </p:cNvPicPr>
          <p:nvPr/>
        </p:nvPicPr>
        <p:blipFill>
          <a:blip r:embed="rId4"/>
          <a:stretch>
            <a:fillRect/>
          </a:stretch>
        </p:blipFill>
        <p:spPr>
          <a:xfrm>
            <a:off x="11025157" y="15188"/>
            <a:ext cx="1163668" cy="365115"/>
          </a:xfrm>
          <a:prstGeom prst="rect">
            <a:avLst/>
          </a:prstGeom>
        </p:spPr>
      </p:pic>
      <p:sp>
        <p:nvSpPr>
          <p:cNvPr id="3" name="Retângulo 2">
            <a:extLst>
              <a:ext uri="{FF2B5EF4-FFF2-40B4-BE49-F238E27FC236}">
                <a16:creationId xmlns:a16="http://schemas.microsoft.com/office/drawing/2014/main" id="{6E21AEAE-E46F-4C88-87F6-49FFA5254978}"/>
              </a:ext>
            </a:extLst>
          </p:cNvPr>
          <p:cNvSpPr/>
          <p:nvPr/>
        </p:nvSpPr>
        <p:spPr>
          <a:xfrm>
            <a:off x="467364" y="2001798"/>
            <a:ext cx="6096000" cy="369332"/>
          </a:xfrm>
          <a:prstGeom prst="rect">
            <a:avLst/>
          </a:prstGeom>
        </p:spPr>
        <p:txBody>
          <a:bodyPr>
            <a:spAutoFit/>
          </a:bodyPr>
          <a:lstStyle/>
          <a:p>
            <a:r>
              <a:rPr lang="pt-PT" noProof="1"/>
              <a:t>3. </a:t>
            </a:r>
            <a:r>
              <a:rPr lang="en-US" b="1" i="1" dirty="0">
                <a:latin typeface="NewsGotT" pitchFamily="2" charset="0"/>
                <a:ea typeface="Calibri" panose="020F0502020204030204" pitchFamily="34" charset="0"/>
                <a:cs typeface="Arial" panose="020B0604020202020204" pitchFamily="34" charset="0"/>
              </a:rPr>
              <a:t>What have we done with it in Al?</a:t>
            </a:r>
            <a:endParaRPr lang="pt-PT" dirty="0"/>
          </a:p>
        </p:txBody>
      </p:sp>
      <p:sp>
        <p:nvSpPr>
          <p:cNvPr id="4" name="Retângulo 3">
            <a:extLst>
              <a:ext uri="{FF2B5EF4-FFF2-40B4-BE49-F238E27FC236}">
                <a16:creationId xmlns:a16="http://schemas.microsoft.com/office/drawing/2014/main" id="{BE1A226D-08D8-4755-B08F-4DC7B51CF9F4}"/>
              </a:ext>
            </a:extLst>
          </p:cNvPr>
          <p:cNvSpPr/>
          <p:nvPr/>
        </p:nvSpPr>
        <p:spPr>
          <a:xfrm>
            <a:off x="467364" y="1381296"/>
            <a:ext cx="4955139" cy="369332"/>
          </a:xfrm>
          <a:prstGeom prst="rect">
            <a:avLst/>
          </a:prstGeom>
        </p:spPr>
        <p:txBody>
          <a:bodyPr wrap="none">
            <a:spAutoFit/>
          </a:bodyPr>
          <a:lstStyle/>
          <a:p>
            <a:r>
              <a:rPr lang="pt-PT" noProof="1"/>
              <a:t>2. </a:t>
            </a:r>
            <a:r>
              <a:rPr lang="en-US" b="1" i="1" dirty="0">
                <a:latin typeface="NewsGotT" pitchFamily="2" charset="0"/>
                <a:ea typeface="Calibri" panose="020F0502020204030204" pitchFamily="34" charset="0"/>
                <a:cs typeface="Arial" panose="020B0604020202020204" pitchFamily="34" charset="0"/>
              </a:rPr>
              <a:t>Basic equipment set up in foundry environment</a:t>
            </a:r>
            <a:endParaRPr lang="pt-PT" dirty="0"/>
          </a:p>
        </p:txBody>
      </p:sp>
      <p:sp>
        <p:nvSpPr>
          <p:cNvPr id="13" name="Retângulo 12">
            <a:extLst>
              <a:ext uri="{FF2B5EF4-FFF2-40B4-BE49-F238E27FC236}">
                <a16:creationId xmlns:a16="http://schemas.microsoft.com/office/drawing/2014/main" id="{8C0A333C-241C-486B-9924-863EC3EBE4BB}"/>
              </a:ext>
            </a:extLst>
          </p:cNvPr>
          <p:cNvSpPr/>
          <p:nvPr/>
        </p:nvSpPr>
        <p:spPr>
          <a:xfrm>
            <a:off x="1767933" y="4633114"/>
            <a:ext cx="9839058" cy="584775"/>
          </a:xfrm>
          <a:prstGeom prst="rect">
            <a:avLst/>
          </a:prstGeom>
        </p:spPr>
        <p:txBody>
          <a:bodyPr wrap="square">
            <a:spAutoFit/>
          </a:bodyPr>
          <a:lstStyle/>
          <a:p>
            <a:pPr algn="r">
              <a:spcAft>
                <a:spcPts val="0"/>
              </a:spcAft>
            </a:pPr>
            <a:r>
              <a:rPr lang="pt-PT" b="1" dirty="0">
                <a:solidFill>
                  <a:schemeClr val="accent1"/>
                </a:solidFill>
                <a:latin typeface="Arial" panose="020B0604020202020204" pitchFamily="34" charset="0"/>
                <a:ea typeface="ＭＳ Ｐゴシック" panose="020B0600070205080204" pitchFamily="34" charset="-128"/>
              </a:rPr>
              <a:t>… associated technologies</a:t>
            </a:r>
          </a:p>
          <a:p>
            <a:pPr algn="r">
              <a:spcAft>
                <a:spcPts val="0"/>
              </a:spcAft>
            </a:pPr>
            <a:endParaRPr lang="pt-PT" sz="14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23" name="Imagem 22">
            <a:extLst>
              <a:ext uri="{FF2B5EF4-FFF2-40B4-BE49-F238E27FC236}">
                <a16:creationId xmlns:a16="http://schemas.microsoft.com/office/drawing/2014/main" id="{948BB325-1A5E-47E6-8D3A-700DE86BACCA}"/>
              </a:ext>
            </a:extLst>
          </p:cNvPr>
          <p:cNvPicPr>
            <a:picLocks noChangeAspect="1"/>
          </p:cNvPicPr>
          <p:nvPr/>
        </p:nvPicPr>
        <p:blipFill rotWithShape="1">
          <a:blip r:embed="rId5">
            <a:biLevel thresh="25000"/>
            <a:extLst>
              <a:ext uri="{BEBA8EAE-BF5A-486C-A8C5-ECC9F3942E4B}">
                <a14:imgProps xmlns:a14="http://schemas.microsoft.com/office/drawing/2010/main">
                  <a14:imgLayer r:embed="rId6">
                    <a14:imgEffect>
                      <a14:brightnessContrast bright="40000" contrast="40000"/>
                    </a14:imgEffect>
                  </a14:imgLayer>
                </a14:imgProps>
              </a:ext>
            </a:extLst>
          </a:blip>
          <a:srcRect t="43220" b="27032"/>
          <a:stretch/>
        </p:blipFill>
        <p:spPr>
          <a:xfrm>
            <a:off x="4666004" y="3969865"/>
            <a:ext cx="6768269" cy="449494"/>
          </a:xfrm>
          <a:prstGeom prst="rect">
            <a:avLst/>
          </a:prstGeom>
        </p:spPr>
      </p:pic>
    </p:spTree>
    <p:extLst>
      <p:ext uri="{BB962C8B-B14F-4D97-AF65-F5344CB8AC3E}">
        <p14:creationId xmlns:p14="http://schemas.microsoft.com/office/powerpoint/2010/main" val="44683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1332581" y="6576140"/>
            <a:ext cx="11628066"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3</a:t>
            </a:fld>
            <a:endParaRPr lang="pt-PT" dirty="0"/>
          </a:p>
        </p:txBody>
      </p:sp>
      <p:sp>
        <p:nvSpPr>
          <p:cNvPr id="12" name="Rectangle 5">
            <a:extLst>
              <a:ext uri="{FF2B5EF4-FFF2-40B4-BE49-F238E27FC236}">
                <a16:creationId xmlns:a16="http://schemas.microsoft.com/office/drawing/2014/main" id="{C9B7369A-E7AA-43E9-8BD1-13381ED2D808}"/>
              </a:ext>
            </a:extLst>
          </p:cNvPr>
          <p:cNvSpPr txBox="1">
            <a:spLocks noChangeArrowheads="1"/>
          </p:cNvSpPr>
          <p:nvPr/>
        </p:nvSpPr>
        <p:spPr bwMode="gray">
          <a:xfrm>
            <a:off x="569913" y="151217"/>
            <a:ext cx="99837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Ultrasonic vibrations in metallurgy… </a:t>
            </a:r>
            <a:r>
              <a:rPr lang="en-US" b="1" dirty="0">
                <a:solidFill>
                  <a:srgbClr val="FF0000"/>
                </a:solidFill>
              </a:rPr>
              <a:t>with MMM Technology</a:t>
            </a:r>
            <a:endParaRPr lang="en-US" sz="2400" b="1" dirty="0">
              <a:solidFill>
                <a:srgbClr val="FF0000"/>
              </a:solidFill>
            </a:endParaRP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sp>
        <p:nvSpPr>
          <p:cNvPr id="47" name="Arco 46">
            <a:extLst>
              <a:ext uri="{FF2B5EF4-FFF2-40B4-BE49-F238E27FC236}">
                <a16:creationId xmlns:a16="http://schemas.microsoft.com/office/drawing/2014/main" id="{D5274F21-972C-494A-AC94-BD67E16AC242}"/>
              </a:ext>
            </a:extLst>
          </p:cNvPr>
          <p:cNvSpPr/>
          <p:nvPr/>
        </p:nvSpPr>
        <p:spPr>
          <a:xfrm rot="1859093">
            <a:off x="1498272" y="1237189"/>
            <a:ext cx="4682659" cy="3916018"/>
          </a:xfrm>
          <a:prstGeom prst="arc">
            <a:avLst>
              <a:gd name="adj1" fmla="val 12348086"/>
              <a:gd name="adj2" fmla="val 19886324"/>
            </a:avLst>
          </a:prstGeom>
          <a:ln w="79375">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pt-PT"/>
          </a:p>
        </p:txBody>
      </p:sp>
      <p:sp>
        <p:nvSpPr>
          <p:cNvPr id="52" name="Arco 51">
            <a:extLst>
              <a:ext uri="{FF2B5EF4-FFF2-40B4-BE49-F238E27FC236}">
                <a16:creationId xmlns:a16="http://schemas.microsoft.com/office/drawing/2014/main" id="{BF8DC8C1-066E-4B26-8B69-3A6CC9055610}"/>
              </a:ext>
            </a:extLst>
          </p:cNvPr>
          <p:cNvSpPr/>
          <p:nvPr/>
        </p:nvSpPr>
        <p:spPr>
          <a:xfrm rot="9606832">
            <a:off x="1399552" y="2174225"/>
            <a:ext cx="4682659" cy="3916018"/>
          </a:xfrm>
          <a:prstGeom prst="arc">
            <a:avLst>
              <a:gd name="adj1" fmla="val 12169241"/>
              <a:gd name="adj2" fmla="val 19886324"/>
            </a:avLst>
          </a:prstGeom>
          <a:ln w="79375">
            <a:headEnd type="triangle" w="lg" len="lg"/>
            <a:tailEnd type="none"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pt-PT"/>
          </a:p>
        </p:txBody>
      </p:sp>
      <p:grpSp>
        <p:nvGrpSpPr>
          <p:cNvPr id="5" name="Agrupar 4">
            <a:extLst>
              <a:ext uri="{FF2B5EF4-FFF2-40B4-BE49-F238E27FC236}">
                <a16:creationId xmlns:a16="http://schemas.microsoft.com/office/drawing/2014/main" id="{22E97A04-66B2-40F3-A7E7-31DAC878515E}"/>
              </a:ext>
            </a:extLst>
          </p:cNvPr>
          <p:cNvGrpSpPr/>
          <p:nvPr/>
        </p:nvGrpSpPr>
        <p:grpSpPr>
          <a:xfrm>
            <a:off x="2422034" y="2898484"/>
            <a:ext cx="2324100" cy="1714499"/>
            <a:chOff x="838200" y="3495675"/>
            <a:chExt cx="2324100" cy="1714499"/>
          </a:xfrm>
        </p:grpSpPr>
        <p:pic>
          <p:nvPicPr>
            <p:cNvPr id="2" name="Imagem 1">
              <a:extLst>
                <a:ext uri="{FF2B5EF4-FFF2-40B4-BE49-F238E27FC236}">
                  <a16:creationId xmlns:a16="http://schemas.microsoft.com/office/drawing/2014/main" id="{3CBB1ACA-8739-4D0B-BDAC-97A4E22F089C}"/>
                </a:ext>
              </a:extLst>
            </p:cNvPr>
            <p:cNvPicPr>
              <a:picLocks noChangeAspect="1"/>
            </p:cNvPicPr>
            <p:nvPr/>
          </p:nvPicPr>
          <p:blipFill>
            <a:blip r:embed="rId4"/>
            <a:stretch>
              <a:fillRect/>
            </a:stretch>
          </p:blipFill>
          <p:spPr>
            <a:xfrm>
              <a:off x="838200" y="3495675"/>
              <a:ext cx="2324100" cy="1714499"/>
            </a:xfrm>
            <a:prstGeom prst="ellipse">
              <a:avLst/>
            </a:prstGeom>
            <a:ln>
              <a:noFill/>
            </a:ln>
            <a:effectLst>
              <a:softEdge rad="112500"/>
            </a:effectLst>
          </p:spPr>
        </p:pic>
        <p:pic>
          <p:nvPicPr>
            <p:cNvPr id="14" name="Picture 7">
              <a:extLst>
                <a:ext uri="{FF2B5EF4-FFF2-40B4-BE49-F238E27FC236}">
                  <a16:creationId xmlns:a16="http://schemas.microsoft.com/office/drawing/2014/main" id="{C0601B13-3D76-4768-92CE-914E9BC9EB3C}"/>
                </a:ext>
              </a:extLst>
            </p:cNvPr>
            <p:cNvPicPr>
              <a:picLocks noChangeAspect="1"/>
            </p:cNvPicPr>
            <p:nvPr/>
          </p:nvPicPr>
          <p:blipFill>
            <a:blip r:embed="rId5"/>
            <a:stretch>
              <a:fillRect/>
            </a:stretch>
          </p:blipFill>
          <p:spPr>
            <a:xfrm>
              <a:off x="1508919" y="4063031"/>
              <a:ext cx="923925" cy="289893"/>
            </a:xfrm>
            <a:prstGeom prst="rect">
              <a:avLst/>
            </a:prstGeom>
          </p:spPr>
        </p:pic>
      </p:grpSp>
      <p:sp>
        <p:nvSpPr>
          <p:cNvPr id="6" name="Oval 5">
            <a:extLst>
              <a:ext uri="{FF2B5EF4-FFF2-40B4-BE49-F238E27FC236}">
                <a16:creationId xmlns:a16="http://schemas.microsoft.com/office/drawing/2014/main" id="{79A0D905-58E8-492E-AC02-BF342038F491}"/>
              </a:ext>
            </a:extLst>
          </p:cNvPr>
          <p:cNvSpPr/>
          <p:nvPr/>
        </p:nvSpPr>
        <p:spPr>
          <a:xfrm>
            <a:off x="2486190" y="2626712"/>
            <a:ext cx="2160000" cy="2160000"/>
          </a:xfrm>
          <a:prstGeom prst="ellipse">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dirty="0"/>
          </a:p>
        </p:txBody>
      </p:sp>
      <p:grpSp>
        <p:nvGrpSpPr>
          <p:cNvPr id="16" name="Agrupar 15">
            <a:extLst>
              <a:ext uri="{FF2B5EF4-FFF2-40B4-BE49-F238E27FC236}">
                <a16:creationId xmlns:a16="http://schemas.microsoft.com/office/drawing/2014/main" id="{AA2956F9-834F-4098-BDAA-16A301077FF4}"/>
              </a:ext>
            </a:extLst>
          </p:cNvPr>
          <p:cNvGrpSpPr/>
          <p:nvPr/>
        </p:nvGrpSpPr>
        <p:grpSpPr>
          <a:xfrm>
            <a:off x="1858909" y="2160363"/>
            <a:ext cx="1519381" cy="826985"/>
            <a:chOff x="1705566" y="2037137"/>
            <a:chExt cx="926010" cy="399959"/>
          </a:xfrm>
          <a:solidFill>
            <a:schemeClr val="accent2"/>
          </a:solidFill>
        </p:grpSpPr>
        <p:sp>
          <p:nvSpPr>
            <p:cNvPr id="15" name="Seta: Para Baixo 14">
              <a:extLst>
                <a:ext uri="{FF2B5EF4-FFF2-40B4-BE49-F238E27FC236}">
                  <a16:creationId xmlns:a16="http://schemas.microsoft.com/office/drawing/2014/main" id="{9FEBDCDC-5B98-4749-81CC-5C71EE811BFE}"/>
                </a:ext>
              </a:extLst>
            </p:cNvPr>
            <p:cNvSpPr/>
            <p:nvPr/>
          </p:nvSpPr>
          <p:spPr>
            <a:xfrm rot="7962730">
              <a:off x="1933575" y="1809128"/>
              <a:ext cx="219075" cy="675093"/>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9" name="Seta: Para Baixo 18">
              <a:extLst>
                <a:ext uri="{FF2B5EF4-FFF2-40B4-BE49-F238E27FC236}">
                  <a16:creationId xmlns:a16="http://schemas.microsoft.com/office/drawing/2014/main" id="{0C9A3A90-1694-41B4-BB8F-501D6AB09EA9}"/>
                </a:ext>
              </a:extLst>
            </p:cNvPr>
            <p:cNvSpPr/>
            <p:nvPr/>
          </p:nvSpPr>
          <p:spPr>
            <a:xfrm rot="18760249">
              <a:off x="2184492" y="1990012"/>
              <a:ext cx="219075" cy="675093"/>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grpSp>
      <p:grpSp>
        <p:nvGrpSpPr>
          <p:cNvPr id="35" name="Agrupar 34">
            <a:extLst>
              <a:ext uri="{FF2B5EF4-FFF2-40B4-BE49-F238E27FC236}">
                <a16:creationId xmlns:a16="http://schemas.microsoft.com/office/drawing/2014/main" id="{40A705E9-D141-45CC-84AE-981896EF679B}"/>
              </a:ext>
            </a:extLst>
          </p:cNvPr>
          <p:cNvGrpSpPr/>
          <p:nvPr/>
        </p:nvGrpSpPr>
        <p:grpSpPr>
          <a:xfrm rot="16752643">
            <a:off x="1874861" y="4323432"/>
            <a:ext cx="1575155" cy="850014"/>
            <a:chOff x="1623420" y="1995358"/>
            <a:chExt cx="1000893" cy="425120"/>
          </a:xfrm>
          <a:solidFill>
            <a:schemeClr val="accent2"/>
          </a:solidFill>
        </p:grpSpPr>
        <p:sp>
          <p:nvSpPr>
            <p:cNvPr id="36" name="Seta: Para Baixo 35">
              <a:extLst>
                <a:ext uri="{FF2B5EF4-FFF2-40B4-BE49-F238E27FC236}">
                  <a16:creationId xmlns:a16="http://schemas.microsoft.com/office/drawing/2014/main" id="{BB2837C7-50D3-4D88-A93B-DEA7707825B6}"/>
                </a:ext>
              </a:extLst>
            </p:cNvPr>
            <p:cNvSpPr/>
            <p:nvPr/>
          </p:nvSpPr>
          <p:spPr>
            <a:xfrm rot="7962730">
              <a:off x="1895338" y="1723440"/>
              <a:ext cx="219075" cy="762912"/>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37" name="Seta: Para Baixo 36">
              <a:extLst>
                <a:ext uri="{FF2B5EF4-FFF2-40B4-BE49-F238E27FC236}">
                  <a16:creationId xmlns:a16="http://schemas.microsoft.com/office/drawing/2014/main" id="{B70A522B-063B-4B1F-975A-6635FD4B383E}"/>
                </a:ext>
              </a:extLst>
            </p:cNvPr>
            <p:cNvSpPr/>
            <p:nvPr/>
          </p:nvSpPr>
          <p:spPr>
            <a:xfrm rot="18760249">
              <a:off x="2177229" y="1973394"/>
              <a:ext cx="219075" cy="675093"/>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grpSp>
      <p:sp>
        <p:nvSpPr>
          <p:cNvPr id="39" name="Oval 38">
            <a:extLst>
              <a:ext uri="{FF2B5EF4-FFF2-40B4-BE49-F238E27FC236}">
                <a16:creationId xmlns:a16="http://schemas.microsoft.com/office/drawing/2014/main" id="{9DBCB86A-1ED7-4A3E-87DB-D1262A3F1433}"/>
              </a:ext>
            </a:extLst>
          </p:cNvPr>
          <p:cNvSpPr/>
          <p:nvPr/>
        </p:nvSpPr>
        <p:spPr>
          <a:xfrm>
            <a:off x="1773415" y="1870234"/>
            <a:ext cx="3600000" cy="3600000"/>
          </a:xfrm>
          <a:prstGeom prst="ellipse">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PT" dirty="0"/>
              <a:t>10</a:t>
            </a:r>
          </a:p>
        </p:txBody>
      </p:sp>
      <p:sp>
        <p:nvSpPr>
          <p:cNvPr id="31" name="Retângulo 30">
            <a:extLst>
              <a:ext uri="{FF2B5EF4-FFF2-40B4-BE49-F238E27FC236}">
                <a16:creationId xmlns:a16="http://schemas.microsoft.com/office/drawing/2014/main" id="{B4A2C472-447F-474F-9140-0499481E4AAF}"/>
              </a:ext>
            </a:extLst>
          </p:cNvPr>
          <p:cNvSpPr/>
          <p:nvPr/>
        </p:nvSpPr>
        <p:spPr>
          <a:xfrm>
            <a:off x="737321" y="1413538"/>
            <a:ext cx="2112310" cy="400110"/>
          </a:xfrm>
          <a:prstGeom prst="rect">
            <a:avLst/>
          </a:prstGeom>
        </p:spPr>
        <p:txBody>
          <a:bodyPr wrap="none">
            <a:spAutoFit/>
          </a:bodyPr>
          <a:lstStyle/>
          <a:p>
            <a:r>
              <a:rPr lang="en-US" sz="2000" b="1" dirty="0">
                <a:latin typeface="NewsGotT"/>
                <a:ea typeface="Calibri" panose="020F0502020204030204" pitchFamily="34" charset="0"/>
                <a:cs typeface="Arial" panose="020B0604020202020204" pitchFamily="34" charset="0"/>
              </a:rPr>
              <a:t>MMM Technology</a:t>
            </a:r>
            <a:endParaRPr lang="pt-PT" sz="2000" b="1" dirty="0"/>
          </a:p>
        </p:txBody>
      </p:sp>
      <p:sp>
        <p:nvSpPr>
          <p:cNvPr id="41" name="Retângulo 40">
            <a:extLst>
              <a:ext uri="{FF2B5EF4-FFF2-40B4-BE49-F238E27FC236}">
                <a16:creationId xmlns:a16="http://schemas.microsoft.com/office/drawing/2014/main" id="{5D58866C-70A2-4651-B640-DA04E88BD2A8}"/>
              </a:ext>
            </a:extLst>
          </p:cNvPr>
          <p:cNvSpPr/>
          <p:nvPr/>
        </p:nvSpPr>
        <p:spPr>
          <a:xfrm>
            <a:off x="617690" y="5366365"/>
            <a:ext cx="2068130" cy="400110"/>
          </a:xfrm>
          <a:prstGeom prst="rect">
            <a:avLst/>
          </a:prstGeom>
        </p:spPr>
        <p:txBody>
          <a:bodyPr wrap="none">
            <a:spAutoFit/>
          </a:bodyPr>
          <a:lstStyle/>
          <a:p>
            <a:r>
              <a:rPr lang="en-US" sz="2000" b="1" dirty="0">
                <a:latin typeface="NewsGotT"/>
                <a:cs typeface="Arial" panose="020B0604020202020204" pitchFamily="34" charset="0"/>
              </a:rPr>
              <a:t>Optimized Design</a:t>
            </a:r>
            <a:endParaRPr lang="pt-PT" sz="2000" b="1" dirty="0">
              <a:latin typeface="NewsGotT"/>
              <a:cs typeface="Arial" panose="020B0604020202020204" pitchFamily="34" charset="0"/>
            </a:endParaRPr>
          </a:p>
        </p:txBody>
      </p:sp>
      <p:sp>
        <p:nvSpPr>
          <p:cNvPr id="38" name="CaixaDeTexto 37">
            <a:extLst>
              <a:ext uri="{FF2B5EF4-FFF2-40B4-BE49-F238E27FC236}">
                <a16:creationId xmlns:a16="http://schemas.microsoft.com/office/drawing/2014/main" id="{085AB4C0-C8CD-4169-8CB2-CF9EA697C0D2}"/>
              </a:ext>
            </a:extLst>
          </p:cNvPr>
          <p:cNvSpPr txBox="1"/>
          <p:nvPr/>
        </p:nvSpPr>
        <p:spPr>
          <a:xfrm>
            <a:off x="1858909" y="2763652"/>
            <a:ext cx="1409700" cy="369332"/>
          </a:xfrm>
          <a:prstGeom prst="rect">
            <a:avLst/>
          </a:prstGeom>
          <a:noFill/>
        </p:spPr>
        <p:txBody>
          <a:bodyPr wrap="square" rtlCol="0">
            <a:spAutoFit/>
          </a:bodyPr>
          <a:lstStyle/>
          <a:p>
            <a:r>
              <a:rPr lang="pt-PT" dirty="0">
                <a:solidFill>
                  <a:schemeClr val="accent1">
                    <a:lumMod val="50000"/>
                  </a:schemeClr>
                </a:solidFill>
                <a:latin typeface="NewsGotT" pitchFamily="2" charset="0"/>
              </a:rPr>
              <a:t>Materials</a:t>
            </a:r>
          </a:p>
        </p:txBody>
      </p:sp>
      <p:sp>
        <p:nvSpPr>
          <p:cNvPr id="43" name="CaixaDeTexto 42">
            <a:extLst>
              <a:ext uri="{FF2B5EF4-FFF2-40B4-BE49-F238E27FC236}">
                <a16:creationId xmlns:a16="http://schemas.microsoft.com/office/drawing/2014/main" id="{B8694BDD-9E03-4675-B472-353DB805A91D}"/>
              </a:ext>
            </a:extLst>
          </p:cNvPr>
          <p:cNvSpPr txBox="1"/>
          <p:nvPr/>
        </p:nvSpPr>
        <p:spPr>
          <a:xfrm>
            <a:off x="2583313" y="2040580"/>
            <a:ext cx="1409700" cy="369332"/>
          </a:xfrm>
          <a:prstGeom prst="rect">
            <a:avLst/>
          </a:prstGeom>
          <a:noFill/>
        </p:spPr>
        <p:txBody>
          <a:bodyPr wrap="square" rtlCol="0">
            <a:spAutoFit/>
          </a:bodyPr>
          <a:lstStyle/>
          <a:p>
            <a:r>
              <a:rPr lang="pt-PT" dirty="0" err="1">
                <a:solidFill>
                  <a:schemeClr val="accent1">
                    <a:lumMod val="50000"/>
                  </a:schemeClr>
                </a:solidFill>
                <a:latin typeface="NewsGotT" pitchFamily="2" charset="0"/>
              </a:rPr>
              <a:t>Electronics</a:t>
            </a:r>
            <a:endParaRPr lang="pt-PT" dirty="0">
              <a:solidFill>
                <a:schemeClr val="accent1">
                  <a:lumMod val="50000"/>
                </a:schemeClr>
              </a:solidFill>
              <a:latin typeface="NewsGotT" pitchFamily="2" charset="0"/>
            </a:endParaRPr>
          </a:p>
        </p:txBody>
      </p:sp>
      <p:sp>
        <p:nvSpPr>
          <p:cNvPr id="44" name="CaixaDeTexto 43">
            <a:extLst>
              <a:ext uri="{FF2B5EF4-FFF2-40B4-BE49-F238E27FC236}">
                <a16:creationId xmlns:a16="http://schemas.microsoft.com/office/drawing/2014/main" id="{C0A087F8-01C7-4683-8BC7-5282376DA4F9}"/>
              </a:ext>
            </a:extLst>
          </p:cNvPr>
          <p:cNvSpPr txBox="1"/>
          <p:nvPr/>
        </p:nvSpPr>
        <p:spPr>
          <a:xfrm>
            <a:off x="3378156" y="4812341"/>
            <a:ext cx="1409700" cy="369332"/>
          </a:xfrm>
          <a:prstGeom prst="rect">
            <a:avLst/>
          </a:prstGeom>
          <a:noFill/>
        </p:spPr>
        <p:txBody>
          <a:bodyPr wrap="square" rtlCol="0">
            <a:spAutoFit/>
          </a:bodyPr>
          <a:lstStyle/>
          <a:p>
            <a:r>
              <a:rPr lang="pt-PT" dirty="0">
                <a:solidFill>
                  <a:schemeClr val="accent1">
                    <a:lumMod val="50000"/>
                  </a:schemeClr>
                </a:solidFill>
                <a:latin typeface="NewsGotT" pitchFamily="2" charset="0"/>
              </a:rPr>
              <a:t>Multiphysics</a:t>
            </a:r>
          </a:p>
        </p:txBody>
      </p:sp>
      <p:sp>
        <p:nvSpPr>
          <p:cNvPr id="45" name="CaixaDeTexto 44">
            <a:extLst>
              <a:ext uri="{FF2B5EF4-FFF2-40B4-BE49-F238E27FC236}">
                <a16:creationId xmlns:a16="http://schemas.microsoft.com/office/drawing/2014/main" id="{1B899297-4D50-4209-8EAB-C1D904C4FAEA}"/>
              </a:ext>
            </a:extLst>
          </p:cNvPr>
          <p:cNvSpPr txBox="1"/>
          <p:nvPr/>
        </p:nvSpPr>
        <p:spPr>
          <a:xfrm>
            <a:off x="1858909" y="4019889"/>
            <a:ext cx="1409700" cy="369332"/>
          </a:xfrm>
          <a:prstGeom prst="rect">
            <a:avLst/>
          </a:prstGeom>
          <a:noFill/>
        </p:spPr>
        <p:txBody>
          <a:bodyPr wrap="square" rtlCol="0">
            <a:spAutoFit/>
          </a:bodyPr>
          <a:lstStyle/>
          <a:p>
            <a:r>
              <a:rPr lang="pt-PT" dirty="0">
                <a:solidFill>
                  <a:schemeClr val="accent1">
                    <a:lumMod val="50000"/>
                  </a:schemeClr>
                </a:solidFill>
                <a:latin typeface="NewsGotT" pitchFamily="2" charset="0"/>
              </a:rPr>
              <a:t>Sialon</a:t>
            </a:r>
          </a:p>
        </p:txBody>
      </p:sp>
      <p:pic>
        <p:nvPicPr>
          <p:cNvPr id="1030" name="Picture 6" descr="Microscópio Vetores, Ícones e Planos de Fundo para Baixar Grátis">
            <a:extLst>
              <a:ext uri="{FF2B5EF4-FFF2-40B4-BE49-F238E27FC236}">
                <a16:creationId xmlns:a16="http://schemas.microsoft.com/office/drawing/2014/main" id="{00DAA5AD-253C-4CEA-A972-2AFE95326F7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foregroundMark x1="33000" y1="19000" x2="33000" y2="19000"/>
                        <a14:foregroundMark x1="53500" y1="82000" x2="53500" y2="82000"/>
                        <a14:foregroundMark x1="67500" y1="70000" x2="67500" y2="70000"/>
                      </a14:backgroundRemoval>
                    </a14:imgEffect>
                  </a14:imgLayer>
                </a14:imgProps>
              </a:ext>
              <a:ext uri="{28A0092B-C50C-407E-A947-70E740481C1C}">
                <a14:useLocalDpi xmlns:a14="http://schemas.microsoft.com/office/drawing/2010/main" val="0"/>
              </a:ext>
            </a:extLst>
          </a:blip>
          <a:srcRect/>
          <a:stretch>
            <a:fillRect/>
          </a:stretch>
        </p:blipFill>
        <p:spPr bwMode="auto">
          <a:xfrm>
            <a:off x="1793476" y="3195198"/>
            <a:ext cx="784497" cy="784497"/>
          </a:xfrm>
          <a:prstGeom prst="rect">
            <a:avLst/>
          </a:prstGeom>
          <a:noFill/>
          <a:extLst>
            <a:ext uri="{909E8E84-426E-40DD-AFC4-6F175D3DCCD1}">
              <a14:hiddenFill xmlns:a14="http://schemas.microsoft.com/office/drawing/2010/main">
                <a:solidFill>
                  <a:srgbClr val="FFFFFF"/>
                </a:solidFill>
              </a14:hiddenFill>
            </a:ext>
          </a:extLst>
        </p:spPr>
      </p:pic>
      <p:pic>
        <p:nvPicPr>
          <p:cNvPr id="40" name="Imagem 39">
            <a:extLst>
              <a:ext uri="{FF2B5EF4-FFF2-40B4-BE49-F238E27FC236}">
                <a16:creationId xmlns:a16="http://schemas.microsoft.com/office/drawing/2014/main" id="{BCE081C3-1495-4698-BBD9-5285CD2C9914}"/>
              </a:ext>
            </a:extLst>
          </p:cNvPr>
          <p:cNvPicPr>
            <a:picLocks noChangeAspect="1"/>
          </p:cNvPicPr>
          <p:nvPr/>
        </p:nvPicPr>
        <p:blipFill>
          <a:blip r:embed="rId8"/>
          <a:stretch>
            <a:fillRect/>
          </a:stretch>
        </p:blipFill>
        <p:spPr>
          <a:xfrm>
            <a:off x="2796451" y="4776022"/>
            <a:ext cx="381765" cy="458118"/>
          </a:xfrm>
          <a:prstGeom prst="rect">
            <a:avLst/>
          </a:prstGeom>
        </p:spPr>
      </p:pic>
      <p:pic>
        <p:nvPicPr>
          <p:cNvPr id="46" name="Imagem 45">
            <a:extLst>
              <a:ext uri="{FF2B5EF4-FFF2-40B4-BE49-F238E27FC236}">
                <a16:creationId xmlns:a16="http://schemas.microsoft.com/office/drawing/2014/main" id="{7C305837-6540-49B8-ADE7-BDD3E3A3172A}"/>
              </a:ext>
            </a:extLst>
          </p:cNvPr>
          <p:cNvPicPr>
            <a:picLocks noChangeAspect="1"/>
          </p:cNvPicPr>
          <p:nvPr/>
        </p:nvPicPr>
        <p:blipFill>
          <a:blip r:embed="rId9"/>
          <a:stretch>
            <a:fillRect/>
          </a:stretch>
        </p:blipFill>
        <p:spPr>
          <a:xfrm>
            <a:off x="4409729" y="4402366"/>
            <a:ext cx="442076" cy="484025"/>
          </a:xfrm>
          <a:prstGeom prst="rect">
            <a:avLst/>
          </a:prstGeom>
        </p:spPr>
      </p:pic>
      <p:pic>
        <p:nvPicPr>
          <p:cNvPr id="48" name="Imagem 47">
            <a:extLst>
              <a:ext uri="{FF2B5EF4-FFF2-40B4-BE49-F238E27FC236}">
                <a16:creationId xmlns:a16="http://schemas.microsoft.com/office/drawing/2014/main" id="{19D31EEF-5EC8-4CB6-9334-B3CC57EA9083}"/>
              </a:ext>
            </a:extLst>
          </p:cNvPr>
          <p:cNvPicPr>
            <a:picLocks noChangeAspect="1"/>
          </p:cNvPicPr>
          <p:nvPr/>
        </p:nvPicPr>
        <p:blipFill>
          <a:blip r:embed="rId10"/>
          <a:stretch>
            <a:fillRect/>
          </a:stretch>
        </p:blipFill>
        <p:spPr>
          <a:xfrm>
            <a:off x="5396269" y="2502601"/>
            <a:ext cx="2771478" cy="2656846"/>
          </a:xfrm>
          <a:prstGeom prst="ellipse">
            <a:avLst/>
          </a:prstGeom>
          <a:ln>
            <a:noFill/>
          </a:ln>
          <a:effectLst>
            <a:softEdge rad="393700"/>
          </a:effectLst>
        </p:spPr>
      </p:pic>
      <p:sp>
        <p:nvSpPr>
          <p:cNvPr id="49" name="Retângulo 48">
            <a:extLst>
              <a:ext uri="{FF2B5EF4-FFF2-40B4-BE49-F238E27FC236}">
                <a16:creationId xmlns:a16="http://schemas.microsoft.com/office/drawing/2014/main" id="{163FED5F-EF38-42BC-BA36-F6BF16253E3C}"/>
              </a:ext>
            </a:extLst>
          </p:cNvPr>
          <p:cNvSpPr/>
          <p:nvPr/>
        </p:nvSpPr>
        <p:spPr>
          <a:xfrm>
            <a:off x="8190601" y="2653430"/>
            <a:ext cx="1999171" cy="1888337"/>
          </a:xfrm>
          <a:prstGeom prst="rect">
            <a:avLst/>
          </a:prstGeom>
        </p:spPr>
        <p:txBody>
          <a:bodyPr wrap="square">
            <a:spAutoFit/>
          </a:bodyPr>
          <a:lstStyle/>
          <a:p>
            <a:pPr>
              <a:lnSpc>
                <a:spcPct val="150000"/>
              </a:lnSpc>
            </a:pPr>
            <a:r>
              <a:rPr lang="en-US" sz="2000" b="1" spc="90" dirty="0">
                <a:solidFill>
                  <a:srgbClr val="0070C0"/>
                </a:solidFill>
                <a:effectLst>
                  <a:outerShdw blurRad="38100" dist="38100" dir="2700000" algn="tl">
                    <a:srgbClr val="000000">
                      <a:alpha val="43137"/>
                    </a:srgbClr>
                  </a:outerShdw>
                </a:effectLst>
                <a:latin typeface="NewsGotT"/>
                <a:ea typeface="Calibri" panose="020F0502020204030204" pitchFamily="34" charset="0"/>
                <a:cs typeface="Arial" panose="020B0604020202020204" pitchFamily="34" charset="0"/>
              </a:rPr>
              <a:t>Degassing</a:t>
            </a:r>
          </a:p>
          <a:p>
            <a:pPr>
              <a:lnSpc>
                <a:spcPct val="150000"/>
              </a:lnSpc>
            </a:pPr>
            <a:r>
              <a:rPr lang="en-US" sz="2000" b="1" spc="90" dirty="0">
                <a:solidFill>
                  <a:srgbClr val="0070C0"/>
                </a:solidFill>
                <a:effectLst>
                  <a:outerShdw blurRad="38100" dist="38100" dir="2700000" algn="tl">
                    <a:srgbClr val="000000">
                      <a:alpha val="43137"/>
                    </a:srgbClr>
                  </a:outerShdw>
                </a:effectLst>
                <a:latin typeface="NewsGotT"/>
                <a:cs typeface="Arial" panose="020B0604020202020204" pitchFamily="34" charset="0"/>
              </a:rPr>
              <a:t>Refining</a:t>
            </a:r>
          </a:p>
          <a:p>
            <a:pPr>
              <a:lnSpc>
                <a:spcPct val="150000"/>
              </a:lnSpc>
            </a:pPr>
            <a:r>
              <a:rPr lang="en-US" sz="2000" b="1" spc="90" dirty="0">
                <a:solidFill>
                  <a:srgbClr val="0070C0"/>
                </a:solidFill>
                <a:effectLst>
                  <a:outerShdw blurRad="38100" dist="38100" dir="2700000" algn="tl">
                    <a:srgbClr val="000000">
                      <a:alpha val="43137"/>
                    </a:srgbClr>
                  </a:outerShdw>
                </a:effectLst>
                <a:latin typeface="NewsGotT"/>
                <a:cs typeface="Arial" panose="020B0604020202020204" pitchFamily="34" charset="0"/>
              </a:rPr>
              <a:t>Modification</a:t>
            </a:r>
          </a:p>
          <a:p>
            <a:pPr>
              <a:lnSpc>
                <a:spcPct val="150000"/>
              </a:lnSpc>
            </a:pPr>
            <a:r>
              <a:rPr lang="en-US" sz="2000" b="1" spc="90" dirty="0">
                <a:solidFill>
                  <a:srgbClr val="0070C0"/>
                </a:solidFill>
                <a:effectLst>
                  <a:outerShdw blurRad="38100" dist="38100" dir="2700000" algn="tl">
                    <a:srgbClr val="000000">
                      <a:alpha val="43137"/>
                    </a:srgbClr>
                  </a:outerShdw>
                </a:effectLst>
                <a:latin typeface="NewsGotT"/>
                <a:cs typeface="Arial" panose="020B0604020202020204" pitchFamily="34" charset="0"/>
              </a:rPr>
              <a:t>Cleanness</a:t>
            </a:r>
            <a:endParaRPr lang="pt-PT" sz="2000" b="1" spc="90" dirty="0">
              <a:solidFill>
                <a:srgbClr val="0070C0"/>
              </a:solidFill>
              <a:effectLst>
                <a:outerShdw blurRad="38100" dist="38100" dir="2700000" algn="tl">
                  <a:srgbClr val="000000">
                    <a:alpha val="43137"/>
                  </a:srgbClr>
                </a:outerShdw>
              </a:effectLst>
            </a:endParaRPr>
          </a:p>
        </p:txBody>
      </p:sp>
      <p:sp>
        <p:nvSpPr>
          <p:cNvPr id="42" name="CaixaDeTexto 41">
            <a:extLst>
              <a:ext uri="{FF2B5EF4-FFF2-40B4-BE49-F238E27FC236}">
                <a16:creationId xmlns:a16="http://schemas.microsoft.com/office/drawing/2014/main" id="{D4E6190B-0098-4B7B-9A45-ABFD1C4DBC5B}"/>
              </a:ext>
            </a:extLst>
          </p:cNvPr>
          <p:cNvSpPr txBox="1"/>
          <p:nvPr/>
        </p:nvSpPr>
        <p:spPr>
          <a:xfrm>
            <a:off x="3740881" y="2284098"/>
            <a:ext cx="1409700" cy="369332"/>
          </a:xfrm>
          <a:prstGeom prst="rect">
            <a:avLst/>
          </a:prstGeom>
          <a:noFill/>
        </p:spPr>
        <p:txBody>
          <a:bodyPr wrap="square" rtlCol="0">
            <a:spAutoFit/>
          </a:bodyPr>
          <a:lstStyle/>
          <a:p>
            <a:r>
              <a:rPr lang="pt-PT" dirty="0">
                <a:solidFill>
                  <a:schemeClr val="accent1">
                    <a:lumMod val="50000"/>
                  </a:schemeClr>
                </a:solidFill>
                <a:latin typeface="NewsGotT" pitchFamily="2" charset="0"/>
              </a:rPr>
              <a:t>Mechanical</a:t>
            </a:r>
          </a:p>
        </p:txBody>
      </p:sp>
      <p:pic>
        <p:nvPicPr>
          <p:cNvPr id="4" name="Imagem 3">
            <a:extLst>
              <a:ext uri="{FF2B5EF4-FFF2-40B4-BE49-F238E27FC236}">
                <a16:creationId xmlns:a16="http://schemas.microsoft.com/office/drawing/2014/main" id="{C69571CD-3058-4D61-8CC3-FA9908EB489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064400" y="890183"/>
            <a:ext cx="1909568" cy="1526043"/>
          </a:xfrm>
          <a:prstGeom prst="rect">
            <a:avLst/>
          </a:prstGeom>
        </p:spPr>
      </p:pic>
      <p:pic>
        <p:nvPicPr>
          <p:cNvPr id="7" name="Imagem 6">
            <a:extLst>
              <a:ext uri="{FF2B5EF4-FFF2-40B4-BE49-F238E27FC236}">
                <a16:creationId xmlns:a16="http://schemas.microsoft.com/office/drawing/2014/main" id="{B9E15EE4-A078-4C22-8664-A20379707C2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90683" y="5196806"/>
            <a:ext cx="1375845" cy="1132279"/>
          </a:xfrm>
          <a:prstGeom prst="rect">
            <a:avLst/>
          </a:prstGeom>
        </p:spPr>
      </p:pic>
      <p:pic>
        <p:nvPicPr>
          <p:cNvPr id="18" name="Imagem 17">
            <a:extLst>
              <a:ext uri="{FF2B5EF4-FFF2-40B4-BE49-F238E27FC236}">
                <a16:creationId xmlns:a16="http://schemas.microsoft.com/office/drawing/2014/main" id="{64885136-39E8-4B1F-9030-010687D5FC42}"/>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441119" y="5339971"/>
            <a:ext cx="2228718" cy="843602"/>
          </a:xfrm>
          <a:prstGeom prst="rect">
            <a:avLst/>
          </a:prstGeom>
        </p:spPr>
      </p:pic>
      <p:pic>
        <p:nvPicPr>
          <p:cNvPr id="26" name="Imagem 25">
            <a:extLst>
              <a:ext uri="{FF2B5EF4-FFF2-40B4-BE49-F238E27FC236}">
                <a16:creationId xmlns:a16="http://schemas.microsoft.com/office/drawing/2014/main" id="{F1E6FC31-5C87-4B91-B12C-287F73D1D600}"/>
              </a:ext>
            </a:extLst>
          </p:cNvPr>
          <p:cNvPicPr>
            <a:picLocks noChangeAspect="1"/>
          </p:cNvPicPr>
          <p:nvPr/>
        </p:nvPicPr>
        <p:blipFill>
          <a:blip r:embed="rId14"/>
          <a:stretch>
            <a:fillRect/>
          </a:stretch>
        </p:blipFill>
        <p:spPr>
          <a:xfrm>
            <a:off x="8344933" y="1023608"/>
            <a:ext cx="1399400" cy="1280755"/>
          </a:xfrm>
          <a:prstGeom prst="rect">
            <a:avLst/>
          </a:prstGeom>
        </p:spPr>
      </p:pic>
      <p:grpSp>
        <p:nvGrpSpPr>
          <p:cNvPr id="29" name="Agrupar 28">
            <a:extLst>
              <a:ext uri="{FF2B5EF4-FFF2-40B4-BE49-F238E27FC236}">
                <a16:creationId xmlns:a16="http://schemas.microsoft.com/office/drawing/2014/main" id="{A5B33003-33A4-4069-9962-89A089ED9C45}"/>
              </a:ext>
            </a:extLst>
          </p:cNvPr>
          <p:cNvGrpSpPr/>
          <p:nvPr/>
        </p:nvGrpSpPr>
        <p:grpSpPr>
          <a:xfrm>
            <a:off x="4340315" y="3408805"/>
            <a:ext cx="1421491" cy="400648"/>
            <a:chOff x="3833412" y="3714496"/>
            <a:chExt cx="1069819" cy="400648"/>
          </a:xfrm>
        </p:grpSpPr>
        <p:grpSp>
          <p:nvGrpSpPr>
            <p:cNvPr id="17" name="Agrupar 16">
              <a:extLst>
                <a:ext uri="{FF2B5EF4-FFF2-40B4-BE49-F238E27FC236}">
                  <a16:creationId xmlns:a16="http://schemas.microsoft.com/office/drawing/2014/main" id="{913A0132-3767-4FA8-8D2B-25D6CD8A8E25}"/>
                </a:ext>
              </a:extLst>
            </p:cNvPr>
            <p:cNvGrpSpPr/>
            <p:nvPr/>
          </p:nvGrpSpPr>
          <p:grpSpPr>
            <a:xfrm>
              <a:off x="3833412" y="3714496"/>
              <a:ext cx="1069819" cy="400648"/>
              <a:chOff x="3960160" y="3624843"/>
              <a:chExt cx="1069819" cy="400648"/>
            </a:xfrm>
          </p:grpSpPr>
          <p:sp>
            <p:nvSpPr>
              <p:cNvPr id="25" name="Seta: Para Baixo 24">
                <a:extLst>
                  <a:ext uri="{FF2B5EF4-FFF2-40B4-BE49-F238E27FC236}">
                    <a16:creationId xmlns:a16="http://schemas.microsoft.com/office/drawing/2014/main" id="{0656C930-F4BF-41A3-A113-2074346CF493}"/>
                  </a:ext>
                </a:extLst>
              </p:cNvPr>
              <p:cNvSpPr/>
              <p:nvPr/>
            </p:nvSpPr>
            <p:spPr>
              <a:xfrm rot="5364455">
                <a:off x="4098049" y="3488287"/>
                <a:ext cx="399315" cy="675093"/>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8" name="Seta: Para Baixo 27">
                <a:extLst>
                  <a:ext uri="{FF2B5EF4-FFF2-40B4-BE49-F238E27FC236}">
                    <a16:creationId xmlns:a16="http://schemas.microsoft.com/office/drawing/2014/main" id="{BD4CA8BE-442E-4C7D-9D40-613D6DAA07D7}"/>
                  </a:ext>
                </a:extLst>
              </p:cNvPr>
              <p:cNvSpPr/>
              <p:nvPr/>
            </p:nvSpPr>
            <p:spPr>
              <a:xfrm rot="16200000">
                <a:off x="4492775" y="3486954"/>
                <a:ext cx="399315" cy="675093"/>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grpSp>
        <p:sp>
          <p:nvSpPr>
            <p:cNvPr id="20" name="Retângulo 19">
              <a:extLst>
                <a:ext uri="{FF2B5EF4-FFF2-40B4-BE49-F238E27FC236}">
                  <a16:creationId xmlns:a16="http://schemas.microsoft.com/office/drawing/2014/main" id="{8E03A1DA-1E95-4F12-8F26-ECBD7265587D}"/>
                </a:ext>
              </a:extLst>
            </p:cNvPr>
            <p:cNvSpPr/>
            <p:nvPr/>
          </p:nvSpPr>
          <p:spPr>
            <a:xfrm>
              <a:off x="4068866" y="3760264"/>
              <a:ext cx="792396" cy="307777"/>
            </a:xfrm>
            <a:prstGeom prst="rect">
              <a:avLst/>
            </a:prstGeom>
          </p:spPr>
          <p:txBody>
            <a:bodyPr wrap="none">
              <a:spAutoFit/>
            </a:bodyPr>
            <a:lstStyle/>
            <a:p>
              <a:r>
                <a:rPr lang="en-US" sz="1400" b="1" dirty="0">
                  <a:latin typeface="NewsGotT"/>
                  <a:ea typeface="Calibri" panose="020F0502020204030204" pitchFamily="34" charset="0"/>
                  <a:cs typeface="Arial" panose="020B0604020202020204" pitchFamily="34" charset="0"/>
                </a:rPr>
                <a:t>IMPACT</a:t>
              </a:r>
              <a:endParaRPr lang="pt-PT" sz="1400" b="1" dirty="0"/>
            </a:p>
          </p:txBody>
        </p:sp>
      </p:grpSp>
      <p:pic>
        <p:nvPicPr>
          <p:cNvPr id="53" name="Picture 7">
            <a:extLst>
              <a:ext uri="{FF2B5EF4-FFF2-40B4-BE49-F238E27FC236}">
                <a16:creationId xmlns:a16="http://schemas.microsoft.com/office/drawing/2014/main" id="{4B56B9AF-34D0-4BA5-B1DF-1553B8F602E1}"/>
              </a:ext>
            </a:extLst>
          </p:cNvPr>
          <p:cNvPicPr>
            <a:picLocks noChangeAspect="1"/>
          </p:cNvPicPr>
          <p:nvPr/>
        </p:nvPicPr>
        <p:blipFill>
          <a:blip r:embed="rId5"/>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184160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3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9"/>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6"/>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animBg="1"/>
      <p:bldP spid="52" grpId="0" animBg="1"/>
      <p:bldP spid="6" grpId="0" animBg="1"/>
      <p:bldP spid="39" grpId="0" animBg="1"/>
      <p:bldP spid="31" grpId="0"/>
      <p:bldP spid="41" grpId="0"/>
      <p:bldP spid="38" grpId="0"/>
      <p:bldP spid="43" grpId="0"/>
      <p:bldP spid="44" grpId="0"/>
      <p:bldP spid="45" grpId="0"/>
      <p:bldP spid="49" grpId="0"/>
      <p:bldP spid="4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4</a:t>
            </a:fld>
            <a:endParaRPr lang="pt-PT" dirty="0"/>
          </a:p>
        </p:txBody>
      </p:sp>
      <p:sp>
        <p:nvSpPr>
          <p:cNvPr id="12" name="Rectangle 5">
            <a:extLst>
              <a:ext uri="{FF2B5EF4-FFF2-40B4-BE49-F238E27FC236}">
                <a16:creationId xmlns:a16="http://schemas.microsoft.com/office/drawing/2014/main" id="{C9B7369A-E7AA-43E9-8BD1-13381ED2D808}"/>
              </a:ext>
            </a:extLst>
          </p:cNvPr>
          <p:cNvSpPr txBox="1">
            <a:spLocks noChangeArrowheads="1"/>
          </p:cNvSpPr>
          <p:nvPr/>
        </p:nvSpPr>
        <p:spPr bwMode="gray">
          <a:xfrm>
            <a:off x="569913" y="151217"/>
            <a:ext cx="688202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MMM  technology what is it?</a:t>
            </a:r>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760413" y="1743307"/>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sp>
        <p:nvSpPr>
          <p:cNvPr id="2" name="Retângulo 1">
            <a:extLst>
              <a:ext uri="{FF2B5EF4-FFF2-40B4-BE49-F238E27FC236}">
                <a16:creationId xmlns:a16="http://schemas.microsoft.com/office/drawing/2014/main" id="{4DC09A16-2919-49D1-A384-195F2438E569}"/>
              </a:ext>
            </a:extLst>
          </p:cNvPr>
          <p:cNvSpPr/>
          <p:nvPr/>
        </p:nvSpPr>
        <p:spPr>
          <a:xfrm>
            <a:off x="400050" y="1050809"/>
            <a:ext cx="11391900" cy="2062103"/>
          </a:xfrm>
          <a:prstGeom prst="rect">
            <a:avLst/>
          </a:prstGeom>
        </p:spPr>
        <p:txBody>
          <a:bodyPr wrap="square">
            <a:spAutoFit/>
          </a:bodyPr>
          <a:lstStyle/>
          <a:p>
            <a:pPr algn="just"/>
            <a:r>
              <a:rPr lang="en-US" sz="1600" b="1" dirty="0">
                <a:latin typeface="NewsGotT" pitchFamily="2" charset="0"/>
                <a:ea typeface="Calibri" panose="020F0502020204030204" pitchFamily="34" charset="0"/>
                <a:cs typeface="Arial" panose="020B0604020202020204" pitchFamily="34" charset="0"/>
              </a:rPr>
              <a:t>MMM technology </a:t>
            </a:r>
            <a:r>
              <a:rPr lang="en-US" sz="1600" dirty="0">
                <a:latin typeface="NewsGotT" pitchFamily="2" charset="0"/>
                <a:ea typeface="Calibri" panose="020F0502020204030204" pitchFamily="34" charset="0"/>
                <a:cs typeface="Arial" panose="020B0604020202020204" pitchFamily="34" charset="0"/>
              </a:rPr>
              <a:t>(or </a:t>
            </a:r>
            <a:r>
              <a:rPr lang="en-US" sz="1600" b="1" dirty="0">
                <a:latin typeface="NewsGotT" pitchFamily="2" charset="0"/>
                <a:ea typeface="Calibri" panose="020F0502020204030204" pitchFamily="34" charset="0"/>
                <a:cs typeface="Arial" panose="020B0604020202020204" pitchFamily="34" charset="0"/>
              </a:rPr>
              <a:t>M</a:t>
            </a:r>
            <a:r>
              <a:rPr lang="en-US" sz="1600" dirty="0">
                <a:latin typeface="NewsGotT" pitchFamily="2" charset="0"/>
                <a:ea typeface="Calibri" panose="020F0502020204030204" pitchFamily="34" charset="0"/>
                <a:cs typeface="Arial" panose="020B0604020202020204" pitchFamily="34" charset="0"/>
              </a:rPr>
              <a:t>ultifrequency, </a:t>
            </a:r>
            <a:r>
              <a:rPr lang="en-US" sz="1600" b="1" dirty="0">
                <a:latin typeface="NewsGotT" pitchFamily="2" charset="0"/>
                <a:ea typeface="Calibri" panose="020F0502020204030204" pitchFamily="34" charset="0"/>
                <a:cs typeface="Arial" panose="020B0604020202020204" pitchFamily="34" charset="0"/>
              </a:rPr>
              <a:t>M</a:t>
            </a:r>
            <a:r>
              <a:rPr lang="en-US" sz="1600" dirty="0">
                <a:latin typeface="NewsGotT" pitchFamily="2" charset="0"/>
                <a:ea typeface="Calibri" panose="020F0502020204030204" pitchFamily="34" charset="0"/>
                <a:cs typeface="Arial" panose="020B0604020202020204" pitchFamily="34" charset="0"/>
              </a:rPr>
              <a:t>ultimode, </a:t>
            </a:r>
            <a:r>
              <a:rPr lang="en-US" sz="1600" b="1" dirty="0">
                <a:latin typeface="NewsGotT" pitchFamily="2" charset="0"/>
                <a:ea typeface="Calibri" panose="020F0502020204030204" pitchFamily="34" charset="0"/>
                <a:cs typeface="Arial" panose="020B0604020202020204" pitchFamily="34" charset="0"/>
              </a:rPr>
              <a:t>M</a:t>
            </a:r>
            <a:r>
              <a:rPr lang="en-US" sz="1600" dirty="0">
                <a:latin typeface="NewsGotT" pitchFamily="2" charset="0"/>
                <a:ea typeface="Calibri" panose="020F0502020204030204" pitchFamily="34" charset="0"/>
                <a:cs typeface="Arial" panose="020B0604020202020204" pitchFamily="34" charset="0"/>
              </a:rPr>
              <a:t>odulated sonic and ultrasonic agitation) is the methodology how to </a:t>
            </a:r>
            <a:r>
              <a:rPr lang="en-US" sz="1600" b="1" dirty="0">
                <a:latin typeface="NewsGotT" pitchFamily="2" charset="0"/>
                <a:ea typeface="Calibri" panose="020F0502020204030204" pitchFamily="34" charset="0"/>
                <a:cs typeface="Arial" panose="020B0604020202020204" pitchFamily="34" charset="0"/>
              </a:rPr>
              <a:t>vibrate</a:t>
            </a:r>
            <a:r>
              <a:rPr lang="en-US" sz="1600" dirty="0">
                <a:latin typeface="NewsGotT" pitchFamily="2" charset="0"/>
                <a:ea typeface="Calibri" panose="020F0502020204030204" pitchFamily="34" charset="0"/>
                <a:cs typeface="Arial" panose="020B0604020202020204" pitchFamily="34" charset="0"/>
              </a:rPr>
              <a:t>, almost </a:t>
            </a:r>
            <a:r>
              <a:rPr lang="en-US" sz="1600" b="1" dirty="0">
                <a:latin typeface="NewsGotT" pitchFamily="2" charset="0"/>
                <a:ea typeface="Calibri" panose="020F0502020204030204" pitchFamily="34" charset="0"/>
                <a:cs typeface="Arial" panose="020B0604020202020204" pitchFamily="34" charset="0"/>
              </a:rPr>
              <a:t>spatially uniformly</a:t>
            </a:r>
            <a:r>
              <a:rPr lang="en-US" sz="1600" dirty="0">
                <a:latin typeface="NewsGotT" pitchFamily="2" charset="0"/>
                <a:ea typeface="Calibri" panose="020F0502020204030204" pitchFamily="34" charset="0"/>
                <a:cs typeface="Arial" panose="020B0604020202020204" pitchFamily="34" charset="0"/>
              </a:rPr>
              <a:t>, </a:t>
            </a:r>
            <a:r>
              <a:rPr lang="en-US" sz="1600" b="1" dirty="0">
                <a:latin typeface="NewsGotT" pitchFamily="2" charset="0"/>
                <a:ea typeface="Calibri" panose="020F0502020204030204" pitchFamily="34" charset="0"/>
                <a:cs typeface="Arial" panose="020B0604020202020204" pitchFamily="34" charset="0"/>
              </a:rPr>
              <a:t>arbitrary shaped masses</a:t>
            </a:r>
            <a:r>
              <a:rPr lang="en-US" sz="1600" dirty="0">
                <a:latin typeface="NewsGotT" pitchFamily="2" charset="0"/>
                <a:ea typeface="Calibri" panose="020F0502020204030204" pitchFamily="34" charset="0"/>
                <a:cs typeface="Arial" panose="020B0604020202020204" pitchFamily="34" charset="0"/>
              </a:rPr>
              <a:t>, </a:t>
            </a:r>
            <a:r>
              <a:rPr lang="en-US" sz="1600" b="1" dirty="0">
                <a:latin typeface="NewsGotT" pitchFamily="2" charset="0"/>
                <a:ea typeface="Calibri" panose="020F0502020204030204" pitchFamily="34" charset="0"/>
                <a:cs typeface="Arial" panose="020B0604020202020204" pitchFamily="34" charset="0"/>
              </a:rPr>
              <a:t>without creating standing waves</a:t>
            </a:r>
            <a:r>
              <a:rPr lang="en-US" sz="1600" dirty="0">
                <a:latin typeface="NewsGotT" pitchFamily="2" charset="0"/>
                <a:ea typeface="Calibri" panose="020F0502020204030204" pitchFamily="34" charset="0"/>
                <a:cs typeface="Arial" panose="020B0604020202020204" pitchFamily="34" charset="0"/>
              </a:rPr>
              <a:t>. </a:t>
            </a:r>
          </a:p>
          <a:p>
            <a:pPr algn="just"/>
            <a:endParaRPr lang="en-US" sz="1600" dirty="0">
              <a:latin typeface="NewsGotT" pitchFamily="2" charset="0"/>
              <a:ea typeface="Calibri" panose="020F0502020204030204" pitchFamily="34" charset="0"/>
              <a:cs typeface="Arial" panose="020B0604020202020204" pitchFamily="34" charset="0"/>
            </a:endParaRPr>
          </a:p>
          <a:p>
            <a:pPr algn="just"/>
            <a:r>
              <a:rPr lang="en-US" sz="1600" dirty="0">
                <a:latin typeface="NewsGotT" pitchFamily="2" charset="0"/>
                <a:ea typeface="Calibri" panose="020F0502020204030204" pitchFamily="34" charset="0"/>
                <a:cs typeface="Arial" panose="020B0604020202020204" pitchFamily="34" charset="0"/>
              </a:rPr>
              <a:t>We realize </a:t>
            </a:r>
            <a:r>
              <a:rPr lang="en-US" sz="1600" b="1" dirty="0">
                <a:latin typeface="NewsGotT" pitchFamily="2" charset="0"/>
                <a:ea typeface="Calibri" panose="020F0502020204030204" pitchFamily="34" charset="0"/>
                <a:cs typeface="Arial" panose="020B0604020202020204" pitchFamily="34" charset="0"/>
              </a:rPr>
              <a:t>synchronous excitation </a:t>
            </a:r>
            <a:r>
              <a:rPr lang="en-US" sz="1600" dirty="0">
                <a:latin typeface="NewsGotT" pitchFamily="2" charset="0"/>
                <a:ea typeface="Calibri" panose="020F0502020204030204" pitchFamily="34" charset="0"/>
                <a:cs typeface="Arial" panose="020B0604020202020204" pitchFamily="34" charset="0"/>
              </a:rPr>
              <a:t>of many </a:t>
            </a:r>
            <a:r>
              <a:rPr lang="en-US" sz="1600" b="1" dirty="0">
                <a:latin typeface="NewsGotT" pitchFamily="2" charset="0"/>
                <a:ea typeface="Calibri" panose="020F0502020204030204" pitchFamily="34" charset="0"/>
                <a:cs typeface="Arial" panose="020B0604020202020204" pitchFamily="34" charset="0"/>
              </a:rPr>
              <a:t>resonant modes</a:t>
            </a:r>
            <a:r>
              <a:rPr lang="en-US" sz="1600" dirty="0">
                <a:latin typeface="NewsGotT" pitchFamily="2" charset="0"/>
                <a:ea typeface="Calibri" panose="020F0502020204030204" pitchFamily="34" charset="0"/>
                <a:cs typeface="Arial" panose="020B0604020202020204" pitchFamily="34" charset="0"/>
              </a:rPr>
              <a:t>, by </a:t>
            </a:r>
            <a:r>
              <a:rPr lang="en-US" sz="1600" b="1" dirty="0">
                <a:latin typeface="NewsGotT" pitchFamily="2" charset="0"/>
                <a:ea typeface="Calibri" panose="020F0502020204030204" pitchFamily="34" charset="0"/>
                <a:cs typeface="Arial" panose="020B0604020202020204" pitchFamily="34" charset="0"/>
              </a:rPr>
              <a:t>modulating operating frequency </a:t>
            </a:r>
            <a:r>
              <a:rPr lang="en-US" sz="1600" dirty="0">
                <a:latin typeface="NewsGotT" pitchFamily="2" charset="0"/>
                <a:ea typeface="Calibri" panose="020F0502020204030204" pitchFamily="34" charset="0"/>
                <a:cs typeface="Arial" panose="020B0604020202020204" pitchFamily="34" charset="0"/>
              </a:rPr>
              <a:t>and signal amplitude of sonic and ultrasonic waves.</a:t>
            </a:r>
          </a:p>
          <a:p>
            <a:pPr algn="just"/>
            <a:endParaRPr lang="en-US" sz="1600" dirty="0">
              <a:latin typeface="NewsGotT" pitchFamily="2" charset="0"/>
              <a:ea typeface="Calibri" panose="020F0502020204030204" pitchFamily="34" charset="0"/>
              <a:cs typeface="Arial" panose="020B0604020202020204" pitchFamily="34" charset="0"/>
            </a:endParaRPr>
          </a:p>
          <a:p>
            <a:pPr algn="just"/>
            <a:r>
              <a:rPr lang="en-US" sz="1600" dirty="0">
                <a:latin typeface="NewsGotT" pitchFamily="2" charset="0"/>
                <a:ea typeface="Calibri" panose="020F0502020204030204" pitchFamily="34" charset="0"/>
                <a:cs typeface="Arial" panose="020B0604020202020204" pitchFamily="34" charset="0"/>
              </a:rPr>
              <a:t>We </a:t>
            </a:r>
            <a:r>
              <a:rPr lang="en-US" sz="1600" b="1" dirty="0">
                <a:latin typeface="NewsGotT" pitchFamily="2" charset="0"/>
                <a:ea typeface="Calibri" panose="020F0502020204030204" pitchFamily="34" charset="0"/>
                <a:cs typeface="Arial" panose="020B0604020202020204" pitchFamily="34" charset="0"/>
              </a:rPr>
              <a:t>create non-stationary</a:t>
            </a:r>
            <a:r>
              <a:rPr lang="en-US" sz="1600" dirty="0">
                <a:latin typeface="NewsGotT" pitchFamily="2" charset="0"/>
                <a:ea typeface="Calibri" panose="020F0502020204030204" pitchFamily="34" charset="0"/>
                <a:cs typeface="Arial" panose="020B0604020202020204" pitchFamily="34" charset="0"/>
              </a:rPr>
              <a:t>, </a:t>
            </a:r>
            <a:r>
              <a:rPr lang="en-US" sz="1600" b="1" dirty="0">
                <a:latin typeface="NewsGotT" pitchFamily="2" charset="0"/>
                <a:ea typeface="Calibri" panose="020F0502020204030204" pitchFamily="34" charset="0"/>
                <a:cs typeface="Arial" panose="020B0604020202020204" pitchFamily="34" charset="0"/>
              </a:rPr>
              <a:t>repetitive</a:t>
            </a:r>
            <a:r>
              <a:rPr lang="en-US" sz="1600" dirty="0">
                <a:latin typeface="NewsGotT" pitchFamily="2" charset="0"/>
                <a:ea typeface="Calibri" panose="020F0502020204030204" pitchFamily="34" charset="0"/>
                <a:cs typeface="Arial" panose="020B0604020202020204" pitchFamily="34" charset="0"/>
              </a:rPr>
              <a:t>, </a:t>
            </a:r>
            <a:r>
              <a:rPr lang="en-US" sz="1600" b="1" dirty="0">
                <a:latin typeface="NewsGotT" pitchFamily="2" charset="0"/>
                <a:ea typeface="Calibri" panose="020F0502020204030204" pitchFamily="34" charset="0"/>
                <a:cs typeface="Arial" panose="020B0604020202020204" pitchFamily="34" charset="0"/>
              </a:rPr>
              <a:t>dynamic</a:t>
            </a:r>
            <a:r>
              <a:rPr lang="en-US" sz="1600" dirty="0">
                <a:latin typeface="NewsGotT" pitchFamily="2" charset="0"/>
                <a:ea typeface="Calibri" panose="020F0502020204030204" pitchFamily="34" charset="0"/>
                <a:cs typeface="Arial" panose="020B0604020202020204" pitchFamily="34" charset="0"/>
              </a:rPr>
              <a:t> and </a:t>
            </a:r>
            <a:r>
              <a:rPr lang="en-US" sz="1600" b="1" dirty="0">
                <a:latin typeface="NewsGotT" pitchFamily="2" charset="0"/>
                <a:ea typeface="Calibri" panose="020F0502020204030204" pitchFamily="34" charset="0"/>
                <a:cs typeface="Arial" panose="020B0604020202020204" pitchFamily="34" charset="0"/>
              </a:rPr>
              <a:t>variable excitation </a:t>
            </a:r>
            <a:r>
              <a:rPr lang="en-US" sz="1600" dirty="0">
                <a:latin typeface="NewsGotT" pitchFamily="2" charset="0"/>
                <a:ea typeface="Calibri" panose="020F0502020204030204" pitchFamily="34" charset="0"/>
                <a:cs typeface="Arial" panose="020B0604020202020204" pitchFamily="34" charset="0"/>
              </a:rPr>
              <a:t>of different natural resonant modes of certain body (in </a:t>
            </a:r>
            <a:r>
              <a:rPr lang="en-CH" sz="1600" dirty="0">
                <a:latin typeface="NewsGotT" pitchFamily="2" charset="0"/>
                <a:ea typeface="Calibri" panose="020F0502020204030204" pitchFamily="34" charset="0"/>
                <a:cs typeface="Arial" panose="020B0604020202020204" pitchFamily="34" charset="0"/>
              </a:rPr>
              <a:t>this</a:t>
            </a:r>
            <a:r>
              <a:rPr lang="en-US" sz="1600" dirty="0">
                <a:latin typeface="NewsGotT" pitchFamily="2" charset="0"/>
                <a:ea typeface="Calibri" panose="020F0502020204030204" pitchFamily="34" charset="0"/>
                <a:cs typeface="Arial" panose="020B0604020202020204" pitchFamily="34" charset="0"/>
              </a:rPr>
              <a:t> case we agitate liquids, or liquid metals).  </a:t>
            </a:r>
            <a:endParaRPr lang="pt-PT" sz="1600" dirty="0"/>
          </a:p>
        </p:txBody>
      </p:sp>
      <p:sp>
        <p:nvSpPr>
          <p:cNvPr id="3" name="Retângulo 2">
            <a:extLst>
              <a:ext uri="{FF2B5EF4-FFF2-40B4-BE49-F238E27FC236}">
                <a16:creationId xmlns:a16="http://schemas.microsoft.com/office/drawing/2014/main" id="{BF24931D-E2E4-4F1F-B779-72FB2A4B3E6C}"/>
              </a:ext>
            </a:extLst>
          </p:cNvPr>
          <p:cNvSpPr/>
          <p:nvPr/>
        </p:nvSpPr>
        <p:spPr>
          <a:xfrm>
            <a:off x="171739" y="4749273"/>
            <a:ext cx="7338409" cy="1446550"/>
          </a:xfrm>
          <a:prstGeom prst="rect">
            <a:avLst/>
          </a:prstGeom>
        </p:spPr>
        <p:txBody>
          <a:bodyPr wrap="square">
            <a:spAutoFit/>
          </a:bodyPr>
          <a:lstStyle/>
          <a:p>
            <a:r>
              <a:rPr lang="en-US" dirty="0">
                <a:latin typeface="NewsGotT" pitchFamily="2" charset="0"/>
              </a:rPr>
              <a:t>Please, read more about matter waves, oscillations, vibrations</a:t>
            </a:r>
            <a:r>
              <a:rPr lang="en-CH" dirty="0">
                <a:latin typeface="NewsGotT" pitchFamily="2" charset="0"/>
              </a:rPr>
              <a:t> </a:t>
            </a:r>
            <a:r>
              <a:rPr lang="en-US" dirty="0">
                <a:latin typeface="NewsGotT" pitchFamily="2" charset="0"/>
              </a:rPr>
              <a:t>… here: </a:t>
            </a:r>
          </a:p>
          <a:p>
            <a:r>
              <a:rPr lang="en-US" sz="1600" dirty="0">
                <a:latin typeface="NewsGotT" pitchFamily="2" charset="0"/>
                <a:hlinkClick r:id="rId4"/>
              </a:rPr>
              <a:t>https://mastersonics.com/documents/revision_of_the_particle-wave_dualism.pdf</a:t>
            </a:r>
            <a:r>
              <a:rPr lang="en-US" sz="1600" dirty="0">
                <a:latin typeface="NewsGotT" pitchFamily="2" charset="0"/>
              </a:rPr>
              <a:t>  </a:t>
            </a:r>
          </a:p>
          <a:p>
            <a:r>
              <a:rPr lang="en-US" dirty="0">
                <a:latin typeface="NewsGotT" pitchFamily="2" charset="0"/>
                <a:hlinkClick r:id="rId5"/>
              </a:rPr>
              <a:t>www.UltrasonicMetallurgy.com</a:t>
            </a:r>
            <a:r>
              <a:rPr lang="en-US" dirty="0">
                <a:latin typeface="NewsGotT" pitchFamily="2" charset="0"/>
              </a:rPr>
              <a:t> </a:t>
            </a:r>
          </a:p>
          <a:p>
            <a:r>
              <a:rPr lang="en-US" dirty="0">
                <a:latin typeface="NewsGotT" pitchFamily="2" charset="0"/>
                <a:hlinkClick r:id="rId6"/>
              </a:rPr>
              <a:t>www.MPI-Ultrasonics.com</a:t>
            </a:r>
            <a:r>
              <a:rPr lang="en-US" dirty="0">
                <a:latin typeface="NewsGotT" pitchFamily="2" charset="0"/>
              </a:rPr>
              <a:t> </a:t>
            </a:r>
          </a:p>
          <a:p>
            <a:r>
              <a:rPr lang="en-US" dirty="0">
                <a:latin typeface="NewsGotT" pitchFamily="2" charset="0"/>
                <a:hlinkClick r:id="rId7"/>
              </a:rPr>
              <a:t>www.Mastersonics.com</a:t>
            </a:r>
            <a:r>
              <a:rPr lang="en-US" dirty="0">
                <a:latin typeface="NewsGotT" pitchFamily="2" charset="0"/>
              </a:rPr>
              <a:t> </a:t>
            </a:r>
          </a:p>
        </p:txBody>
      </p:sp>
      <p:sp>
        <p:nvSpPr>
          <p:cNvPr id="4" name="Retângulo 3">
            <a:extLst>
              <a:ext uri="{FF2B5EF4-FFF2-40B4-BE49-F238E27FC236}">
                <a16:creationId xmlns:a16="http://schemas.microsoft.com/office/drawing/2014/main" id="{C08E737C-2DCD-437D-B479-CF2F57956D42}"/>
              </a:ext>
            </a:extLst>
          </p:cNvPr>
          <p:cNvSpPr/>
          <p:nvPr/>
        </p:nvSpPr>
        <p:spPr>
          <a:xfrm>
            <a:off x="1942324" y="3397998"/>
            <a:ext cx="8599724" cy="923330"/>
          </a:xfrm>
          <a:prstGeom prst="rect">
            <a:avLst/>
          </a:prstGeom>
          <a:solidFill>
            <a:schemeClr val="accent5">
              <a:lumMod val="20000"/>
              <a:lumOff val="80000"/>
              <a:alpha val="64000"/>
            </a:schemeClr>
          </a:solidFill>
          <a:ln w="19050">
            <a:solidFill>
              <a:schemeClr val="accent1"/>
            </a:solidFill>
          </a:ln>
        </p:spPr>
        <p:txBody>
          <a:bodyPr wrap="square">
            <a:spAutoFit/>
          </a:bodyPr>
          <a:lstStyle/>
          <a:p>
            <a:pPr algn="ctr"/>
            <a:r>
              <a:rPr lang="en-US" dirty="0">
                <a:latin typeface="NewsGotT" pitchFamily="2" charset="0"/>
                <a:ea typeface="Calibri" panose="020F0502020204030204" pitchFamily="34" charset="0"/>
                <a:cs typeface="Arial" panose="020B0604020202020204" pitchFamily="34" charset="0"/>
              </a:rPr>
              <a:t>MMM technology and related equipment design still has its (acoustic, mechanical, or ultrasonic) limits, but anyway there is an exact design and optimization methodology (practiced by MPI) leading to efficient ultrasonic processing tools. </a:t>
            </a:r>
            <a:endParaRPr lang="pt-PT" dirty="0"/>
          </a:p>
        </p:txBody>
      </p:sp>
      <p:pic>
        <p:nvPicPr>
          <p:cNvPr id="5" name="Imagem 4">
            <a:extLst>
              <a:ext uri="{FF2B5EF4-FFF2-40B4-BE49-F238E27FC236}">
                <a16:creationId xmlns:a16="http://schemas.microsoft.com/office/drawing/2014/main" id="{EC643E4F-8A50-4C2E-B5A2-1DC16DF416A9}"/>
              </a:ext>
            </a:extLst>
          </p:cNvPr>
          <p:cNvPicPr>
            <a:picLocks noChangeAspect="1"/>
          </p:cNvPicPr>
          <p:nvPr/>
        </p:nvPicPr>
        <p:blipFill>
          <a:blip r:embed="rId8"/>
          <a:stretch>
            <a:fillRect/>
          </a:stretch>
        </p:blipFill>
        <p:spPr>
          <a:xfrm>
            <a:off x="7545937" y="4551593"/>
            <a:ext cx="4646063" cy="1991170"/>
          </a:xfrm>
          <a:prstGeom prst="rect">
            <a:avLst/>
          </a:prstGeom>
        </p:spPr>
      </p:pic>
      <p:pic>
        <p:nvPicPr>
          <p:cNvPr id="14" name="Picture 7">
            <a:extLst>
              <a:ext uri="{FF2B5EF4-FFF2-40B4-BE49-F238E27FC236}">
                <a16:creationId xmlns:a16="http://schemas.microsoft.com/office/drawing/2014/main" id="{5437ADAC-2324-4AAF-8403-24DDA69B5BDE}"/>
              </a:ext>
            </a:extLst>
          </p:cNvPr>
          <p:cNvPicPr>
            <a:picLocks noChangeAspect="1"/>
          </p:cNvPicPr>
          <p:nvPr/>
        </p:nvPicPr>
        <p:blipFill>
          <a:blip r:embed="rId9"/>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2725603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5</a:t>
            </a:fld>
            <a:endParaRPr lang="pt-PT" dirty="0"/>
          </a:p>
        </p:txBody>
      </p:sp>
      <p:sp>
        <p:nvSpPr>
          <p:cNvPr id="12" name="Rectangle 5">
            <a:extLst>
              <a:ext uri="{FF2B5EF4-FFF2-40B4-BE49-F238E27FC236}">
                <a16:creationId xmlns:a16="http://schemas.microsoft.com/office/drawing/2014/main" id="{C9B7369A-E7AA-43E9-8BD1-13381ED2D808}"/>
              </a:ext>
            </a:extLst>
          </p:cNvPr>
          <p:cNvSpPr txBox="1">
            <a:spLocks noChangeArrowheads="1"/>
          </p:cNvSpPr>
          <p:nvPr/>
        </p:nvSpPr>
        <p:spPr bwMode="gray">
          <a:xfrm>
            <a:off x="569913" y="151217"/>
            <a:ext cx="95646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Basic equipment</a:t>
            </a:r>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760413" y="1743307"/>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4" name="Imagem 3">
            <a:extLst>
              <a:ext uri="{FF2B5EF4-FFF2-40B4-BE49-F238E27FC236}">
                <a16:creationId xmlns:a16="http://schemas.microsoft.com/office/drawing/2014/main" id="{E672547B-85E1-4671-9FEF-F59A623D94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8413" y="3536700"/>
            <a:ext cx="3982341" cy="2963174"/>
          </a:xfrm>
          <a:prstGeom prst="rect">
            <a:avLst/>
          </a:prstGeom>
        </p:spPr>
      </p:pic>
      <p:pic>
        <p:nvPicPr>
          <p:cNvPr id="13" name="Imagem 12" descr="Uma imagem com brinquedo&#10;&#10;Descrição gerada automaticamente">
            <a:extLst>
              <a:ext uri="{FF2B5EF4-FFF2-40B4-BE49-F238E27FC236}">
                <a16:creationId xmlns:a16="http://schemas.microsoft.com/office/drawing/2014/main" id="{03F98D96-88B0-4D2F-BB36-A1211E052B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11449" y="493191"/>
            <a:ext cx="5508073" cy="2993781"/>
          </a:xfrm>
          <a:prstGeom prst="rect">
            <a:avLst/>
          </a:prstGeom>
        </p:spPr>
      </p:pic>
      <p:pic>
        <p:nvPicPr>
          <p:cNvPr id="2" name="Imagem 1">
            <a:extLst>
              <a:ext uri="{FF2B5EF4-FFF2-40B4-BE49-F238E27FC236}">
                <a16:creationId xmlns:a16="http://schemas.microsoft.com/office/drawing/2014/main" id="{53E65E60-0F72-4B7B-A772-85902382652B}"/>
              </a:ext>
            </a:extLst>
          </p:cNvPr>
          <p:cNvPicPr>
            <a:picLocks noChangeAspect="1"/>
          </p:cNvPicPr>
          <p:nvPr/>
        </p:nvPicPr>
        <p:blipFill>
          <a:blip r:embed="rId6"/>
          <a:stretch>
            <a:fillRect/>
          </a:stretch>
        </p:blipFill>
        <p:spPr>
          <a:xfrm>
            <a:off x="5936811" y="3799915"/>
            <a:ext cx="2106613" cy="2618082"/>
          </a:xfrm>
          <a:prstGeom prst="rect">
            <a:avLst/>
          </a:prstGeom>
        </p:spPr>
      </p:pic>
      <p:pic>
        <p:nvPicPr>
          <p:cNvPr id="5" name="Imagem 4">
            <a:extLst>
              <a:ext uri="{FF2B5EF4-FFF2-40B4-BE49-F238E27FC236}">
                <a16:creationId xmlns:a16="http://schemas.microsoft.com/office/drawing/2014/main" id="{AC3B3E3E-A330-418A-89C8-5AACDC311FA6}"/>
              </a:ext>
            </a:extLst>
          </p:cNvPr>
          <p:cNvPicPr>
            <a:picLocks noChangeAspect="1"/>
          </p:cNvPicPr>
          <p:nvPr/>
        </p:nvPicPr>
        <p:blipFill>
          <a:blip r:embed="rId7"/>
          <a:stretch>
            <a:fillRect/>
          </a:stretch>
        </p:blipFill>
        <p:spPr>
          <a:xfrm>
            <a:off x="1262111" y="832973"/>
            <a:ext cx="2497776" cy="2497776"/>
          </a:xfrm>
          <a:prstGeom prst="rect">
            <a:avLst/>
          </a:prstGeom>
        </p:spPr>
      </p:pic>
      <p:pic>
        <p:nvPicPr>
          <p:cNvPr id="7" name="Imagem 6">
            <a:extLst>
              <a:ext uri="{FF2B5EF4-FFF2-40B4-BE49-F238E27FC236}">
                <a16:creationId xmlns:a16="http://schemas.microsoft.com/office/drawing/2014/main" id="{32CEB6AE-EDBF-48DF-9455-071A21590840}"/>
              </a:ext>
            </a:extLst>
          </p:cNvPr>
          <p:cNvPicPr>
            <a:picLocks noChangeAspect="1"/>
          </p:cNvPicPr>
          <p:nvPr/>
        </p:nvPicPr>
        <p:blipFill rotWithShape="1">
          <a:blip r:embed="rId8"/>
          <a:srcRect l="1106"/>
          <a:stretch/>
        </p:blipFill>
        <p:spPr>
          <a:xfrm>
            <a:off x="541844" y="3412972"/>
            <a:ext cx="3938311" cy="3086902"/>
          </a:xfrm>
          <a:prstGeom prst="rect">
            <a:avLst/>
          </a:prstGeom>
        </p:spPr>
      </p:pic>
      <p:pic>
        <p:nvPicPr>
          <p:cNvPr id="15" name="Picture 7">
            <a:extLst>
              <a:ext uri="{FF2B5EF4-FFF2-40B4-BE49-F238E27FC236}">
                <a16:creationId xmlns:a16="http://schemas.microsoft.com/office/drawing/2014/main" id="{385AC72B-DDBA-413D-A119-628349E9841F}"/>
              </a:ext>
            </a:extLst>
          </p:cNvPr>
          <p:cNvPicPr>
            <a:picLocks noChangeAspect="1"/>
          </p:cNvPicPr>
          <p:nvPr/>
        </p:nvPicPr>
        <p:blipFill>
          <a:blip r:embed="rId9"/>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98880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6</a:t>
            </a:fld>
            <a:endParaRPr lang="pt-PT" dirty="0"/>
          </a:p>
        </p:txBody>
      </p:sp>
      <p:sp>
        <p:nvSpPr>
          <p:cNvPr id="12" name="Rectangle 5">
            <a:extLst>
              <a:ext uri="{FF2B5EF4-FFF2-40B4-BE49-F238E27FC236}">
                <a16:creationId xmlns:a16="http://schemas.microsoft.com/office/drawing/2014/main" id="{C9B7369A-E7AA-43E9-8BD1-13381ED2D808}"/>
              </a:ext>
            </a:extLst>
          </p:cNvPr>
          <p:cNvSpPr txBox="1">
            <a:spLocks noChangeArrowheads="1"/>
          </p:cNvSpPr>
          <p:nvPr/>
        </p:nvSpPr>
        <p:spPr bwMode="gray">
          <a:xfrm>
            <a:off x="569913" y="151217"/>
            <a:ext cx="95646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Basic equipment</a:t>
            </a:r>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760413" y="1743307"/>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15" name="Imagem 14">
            <a:extLst>
              <a:ext uri="{FF2B5EF4-FFF2-40B4-BE49-F238E27FC236}">
                <a16:creationId xmlns:a16="http://schemas.microsoft.com/office/drawing/2014/main" id="{1FEFB3AE-ABFC-43DD-83DA-CD629717DCD0}"/>
              </a:ext>
            </a:extLst>
          </p:cNvPr>
          <p:cNvPicPr>
            <a:picLocks noChangeAspect="1"/>
          </p:cNvPicPr>
          <p:nvPr/>
        </p:nvPicPr>
        <p:blipFill>
          <a:blip r:embed="rId4"/>
          <a:stretch>
            <a:fillRect/>
          </a:stretch>
        </p:blipFill>
        <p:spPr>
          <a:xfrm>
            <a:off x="7151884" y="3599928"/>
            <a:ext cx="1547271" cy="2239472"/>
          </a:xfrm>
          <a:prstGeom prst="rect">
            <a:avLst/>
          </a:prstGeom>
        </p:spPr>
      </p:pic>
      <p:pic>
        <p:nvPicPr>
          <p:cNvPr id="16" name="Imagem 15">
            <a:extLst>
              <a:ext uri="{FF2B5EF4-FFF2-40B4-BE49-F238E27FC236}">
                <a16:creationId xmlns:a16="http://schemas.microsoft.com/office/drawing/2014/main" id="{2699F5C8-0AC3-4F39-8776-20FDDB57610C}"/>
              </a:ext>
            </a:extLst>
          </p:cNvPr>
          <p:cNvPicPr>
            <a:picLocks noChangeAspect="1"/>
          </p:cNvPicPr>
          <p:nvPr/>
        </p:nvPicPr>
        <p:blipFill>
          <a:blip r:embed="rId5"/>
          <a:stretch>
            <a:fillRect/>
          </a:stretch>
        </p:blipFill>
        <p:spPr>
          <a:xfrm>
            <a:off x="7085982" y="938043"/>
            <a:ext cx="1547271" cy="2158982"/>
          </a:xfrm>
          <a:prstGeom prst="rect">
            <a:avLst/>
          </a:prstGeom>
        </p:spPr>
      </p:pic>
      <p:pic>
        <p:nvPicPr>
          <p:cNvPr id="2" name="Imagem 1">
            <a:extLst>
              <a:ext uri="{FF2B5EF4-FFF2-40B4-BE49-F238E27FC236}">
                <a16:creationId xmlns:a16="http://schemas.microsoft.com/office/drawing/2014/main" id="{D29685A4-9C9B-4D0D-90DB-E3CCEA9D8E18}"/>
              </a:ext>
            </a:extLst>
          </p:cNvPr>
          <p:cNvPicPr>
            <a:picLocks noChangeAspect="1"/>
          </p:cNvPicPr>
          <p:nvPr/>
        </p:nvPicPr>
        <p:blipFill>
          <a:blip r:embed="rId6"/>
          <a:stretch>
            <a:fillRect/>
          </a:stretch>
        </p:blipFill>
        <p:spPr>
          <a:xfrm>
            <a:off x="525112" y="827558"/>
            <a:ext cx="1846581" cy="3563292"/>
          </a:xfrm>
          <a:prstGeom prst="rect">
            <a:avLst/>
          </a:prstGeom>
        </p:spPr>
      </p:pic>
      <p:pic>
        <p:nvPicPr>
          <p:cNvPr id="17" name="Picture 13">
            <a:extLst>
              <a:ext uri="{FF2B5EF4-FFF2-40B4-BE49-F238E27FC236}">
                <a16:creationId xmlns:a16="http://schemas.microsoft.com/office/drawing/2014/main" id="{369DD3E8-A532-4B9F-9408-E6B8E1BADD2C}"/>
              </a:ext>
            </a:extLst>
          </p:cNvPr>
          <p:cNvPicPr/>
          <p:nvPr/>
        </p:nvPicPr>
        <p:blipFill rotWithShape="1">
          <a:blip r:embed="rId7"/>
          <a:srcRect l="8143" t="12714" r="16408" b="23965"/>
          <a:stretch/>
        </p:blipFill>
        <p:spPr bwMode="auto">
          <a:xfrm>
            <a:off x="8883715" y="3569556"/>
            <a:ext cx="3204897" cy="2127879"/>
          </a:xfrm>
          <a:prstGeom prst="rect">
            <a:avLst/>
          </a:prstGeom>
          <a:ln>
            <a:noFill/>
          </a:ln>
          <a:extLst>
            <a:ext uri="{53640926-AAD7-44D8-BBD7-CCE9431645EC}">
              <a14:shadowObscured xmlns:a14="http://schemas.microsoft.com/office/drawing/2010/main"/>
            </a:ext>
          </a:extLst>
        </p:spPr>
      </p:pic>
      <p:pic>
        <p:nvPicPr>
          <p:cNvPr id="20" name="Picture 15">
            <a:extLst>
              <a:ext uri="{FF2B5EF4-FFF2-40B4-BE49-F238E27FC236}">
                <a16:creationId xmlns:a16="http://schemas.microsoft.com/office/drawing/2014/main" id="{F96468C6-38BF-4EC9-B6B9-B30D24F4BF6B}"/>
              </a:ext>
            </a:extLst>
          </p:cNvPr>
          <p:cNvPicPr/>
          <p:nvPr/>
        </p:nvPicPr>
        <p:blipFill rotWithShape="1">
          <a:blip r:embed="rId8"/>
          <a:srcRect l="7145" t="11966" r="15578" b="22968"/>
          <a:stretch/>
        </p:blipFill>
        <p:spPr bwMode="auto">
          <a:xfrm>
            <a:off x="8883716" y="865811"/>
            <a:ext cx="3204897" cy="2127879"/>
          </a:xfrm>
          <a:prstGeom prst="rect">
            <a:avLst/>
          </a:prstGeom>
          <a:ln>
            <a:noFill/>
          </a:ln>
          <a:extLst>
            <a:ext uri="{53640926-AAD7-44D8-BBD7-CCE9431645EC}">
              <a14:shadowObscured xmlns:a14="http://schemas.microsoft.com/office/drawing/2010/main"/>
            </a:ext>
          </a:extLst>
        </p:spPr>
      </p:pic>
      <p:pic>
        <p:nvPicPr>
          <p:cNvPr id="4" name="Imagem 3">
            <a:extLst>
              <a:ext uri="{FF2B5EF4-FFF2-40B4-BE49-F238E27FC236}">
                <a16:creationId xmlns:a16="http://schemas.microsoft.com/office/drawing/2014/main" id="{4F5E66C5-AEFF-4916-AD31-C4CE73D53CFA}"/>
              </a:ext>
            </a:extLst>
          </p:cNvPr>
          <p:cNvPicPr>
            <a:picLocks noChangeAspect="1"/>
          </p:cNvPicPr>
          <p:nvPr/>
        </p:nvPicPr>
        <p:blipFill>
          <a:blip r:embed="rId9"/>
          <a:stretch>
            <a:fillRect/>
          </a:stretch>
        </p:blipFill>
        <p:spPr>
          <a:xfrm>
            <a:off x="2504491" y="844336"/>
            <a:ext cx="2261012" cy="3563291"/>
          </a:xfrm>
          <a:prstGeom prst="rect">
            <a:avLst/>
          </a:prstGeom>
        </p:spPr>
      </p:pic>
      <p:pic>
        <p:nvPicPr>
          <p:cNvPr id="5" name="Imagem 4">
            <a:extLst>
              <a:ext uri="{FF2B5EF4-FFF2-40B4-BE49-F238E27FC236}">
                <a16:creationId xmlns:a16="http://schemas.microsoft.com/office/drawing/2014/main" id="{D3C0F5E9-E06D-41C7-A7D8-2AA02CE0248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09645" y="4508677"/>
            <a:ext cx="1831114" cy="1665516"/>
          </a:xfrm>
          <a:prstGeom prst="rect">
            <a:avLst/>
          </a:prstGeom>
        </p:spPr>
      </p:pic>
      <p:pic>
        <p:nvPicPr>
          <p:cNvPr id="19" name="Imagem 18">
            <a:extLst>
              <a:ext uri="{FF2B5EF4-FFF2-40B4-BE49-F238E27FC236}">
                <a16:creationId xmlns:a16="http://schemas.microsoft.com/office/drawing/2014/main" id="{5E43D5A8-E042-4F61-9B4F-9D37AF570D5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371693" y="4573385"/>
            <a:ext cx="2771606" cy="1623498"/>
          </a:xfrm>
          <a:prstGeom prst="rect">
            <a:avLst/>
          </a:prstGeom>
        </p:spPr>
      </p:pic>
      <p:pic>
        <p:nvPicPr>
          <p:cNvPr id="22" name="Picture 7">
            <a:extLst>
              <a:ext uri="{FF2B5EF4-FFF2-40B4-BE49-F238E27FC236}">
                <a16:creationId xmlns:a16="http://schemas.microsoft.com/office/drawing/2014/main" id="{1B426A6E-5681-4D00-BD20-3AA60E59F23C}"/>
              </a:ext>
            </a:extLst>
          </p:cNvPr>
          <p:cNvPicPr>
            <a:picLocks noChangeAspect="1"/>
          </p:cNvPicPr>
          <p:nvPr/>
        </p:nvPicPr>
        <p:blipFill>
          <a:blip r:embed="rId12"/>
          <a:stretch>
            <a:fillRect/>
          </a:stretch>
        </p:blipFill>
        <p:spPr>
          <a:xfrm>
            <a:off x="11025157" y="15188"/>
            <a:ext cx="1163668" cy="365115"/>
          </a:xfrm>
          <a:prstGeom prst="rect">
            <a:avLst/>
          </a:prstGeom>
        </p:spPr>
      </p:pic>
      <p:pic>
        <p:nvPicPr>
          <p:cNvPr id="21" name="Imagem 20">
            <a:extLst>
              <a:ext uri="{FF2B5EF4-FFF2-40B4-BE49-F238E27FC236}">
                <a16:creationId xmlns:a16="http://schemas.microsoft.com/office/drawing/2014/main" id="{A3B43A43-74A9-4082-B005-32ED85F071AE}"/>
              </a:ext>
            </a:extLst>
          </p:cNvPr>
          <p:cNvPicPr>
            <a:picLocks noChangeAspect="1"/>
          </p:cNvPicPr>
          <p:nvPr/>
        </p:nvPicPr>
        <p:blipFill>
          <a:blip r:embed="rId13"/>
          <a:stretch>
            <a:fillRect/>
          </a:stretch>
        </p:blipFill>
        <p:spPr>
          <a:xfrm>
            <a:off x="4838880" y="807590"/>
            <a:ext cx="2154822" cy="5578922"/>
          </a:xfrm>
          <a:prstGeom prst="rect">
            <a:avLst/>
          </a:prstGeom>
        </p:spPr>
      </p:pic>
    </p:spTree>
    <p:extLst>
      <p:ext uri="{BB962C8B-B14F-4D97-AF65-F5344CB8AC3E}">
        <p14:creationId xmlns:p14="http://schemas.microsoft.com/office/powerpoint/2010/main" val="4256408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7</a:t>
            </a:fld>
            <a:endParaRPr lang="pt-PT" dirty="0"/>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760413" y="1743307"/>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4"/>
              </a:rPr>
              <a:t>www.UltrasonicsWorldGroup.com</a:t>
            </a:r>
            <a:r>
              <a:rPr lang="en-US" sz="800" dirty="0">
                <a:solidFill>
                  <a:srgbClr val="000000"/>
                </a:solidFill>
              </a:rPr>
              <a:t> || </a:t>
            </a:r>
            <a:r>
              <a:rPr lang="pt-PT" sz="800" dirty="0">
                <a:hlinkClick r:id="rId5"/>
              </a:rPr>
              <a:t>mpi@mpi-ultrasonics.com</a:t>
            </a:r>
            <a:r>
              <a:rPr lang="pt-PT" sz="800" dirty="0"/>
              <a:t> </a:t>
            </a:r>
          </a:p>
          <a:p>
            <a:pPr defTabSz="801688">
              <a:defRPr/>
            </a:pPr>
            <a:endParaRPr lang="en-US" sz="800" dirty="0"/>
          </a:p>
        </p:txBody>
      </p:sp>
      <p:sp>
        <p:nvSpPr>
          <p:cNvPr id="15" name="Rectangle 5">
            <a:extLst>
              <a:ext uri="{FF2B5EF4-FFF2-40B4-BE49-F238E27FC236}">
                <a16:creationId xmlns:a16="http://schemas.microsoft.com/office/drawing/2014/main" id="{F5790143-131C-4C32-B712-85717B236E5C}"/>
              </a:ext>
            </a:extLst>
          </p:cNvPr>
          <p:cNvSpPr txBox="1">
            <a:spLocks noChangeArrowheads="1"/>
          </p:cNvSpPr>
          <p:nvPr/>
        </p:nvSpPr>
        <p:spPr bwMode="gray">
          <a:xfrm>
            <a:off x="569913" y="151217"/>
            <a:ext cx="95646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Basic equipment</a:t>
            </a:r>
          </a:p>
        </p:txBody>
      </p:sp>
      <p:sp>
        <p:nvSpPr>
          <p:cNvPr id="5" name="Retângulo 4">
            <a:extLst>
              <a:ext uri="{FF2B5EF4-FFF2-40B4-BE49-F238E27FC236}">
                <a16:creationId xmlns:a16="http://schemas.microsoft.com/office/drawing/2014/main" id="{F276B0AA-4BFF-463B-8172-202B4F802F93}"/>
              </a:ext>
            </a:extLst>
          </p:cNvPr>
          <p:cNvSpPr/>
          <p:nvPr/>
        </p:nvSpPr>
        <p:spPr>
          <a:xfrm>
            <a:off x="3589071" y="296751"/>
            <a:ext cx="6096000" cy="369332"/>
          </a:xfrm>
          <a:prstGeom prst="rect">
            <a:avLst/>
          </a:prstGeom>
        </p:spPr>
        <p:txBody>
          <a:bodyPr>
            <a:spAutoFit/>
          </a:bodyPr>
          <a:lstStyle/>
          <a:p>
            <a:r>
              <a:rPr lang="en-US" dirty="0">
                <a:latin typeface="NewsGotT" pitchFamily="2" charset="0"/>
                <a:ea typeface="Calibri" panose="020F0502020204030204" pitchFamily="34" charset="0"/>
                <a:cs typeface="Arial" panose="020B0604020202020204" pitchFamily="34" charset="0"/>
              </a:rPr>
              <a:t>New Prototype for Aluminum alloy processing</a:t>
            </a:r>
            <a:endParaRPr lang="pt-PT" dirty="0"/>
          </a:p>
        </p:txBody>
      </p:sp>
      <p:pic>
        <p:nvPicPr>
          <p:cNvPr id="6" name="Imagem 5">
            <a:extLst>
              <a:ext uri="{FF2B5EF4-FFF2-40B4-BE49-F238E27FC236}">
                <a16:creationId xmlns:a16="http://schemas.microsoft.com/office/drawing/2014/main" id="{51EA9A02-980F-484A-A938-F6EC52136880}"/>
              </a:ext>
            </a:extLst>
          </p:cNvPr>
          <p:cNvPicPr>
            <a:picLocks noChangeAspect="1"/>
          </p:cNvPicPr>
          <p:nvPr/>
        </p:nvPicPr>
        <p:blipFill>
          <a:blip r:embed="rId6"/>
          <a:stretch>
            <a:fillRect/>
          </a:stretch>
        </p:blipFill>
        <p:spPr>
          <a:xfrm>
            <a:off x="4577341" y="724075"/>
            <a:ext cx="3037318" cy="5710687"/>
          </a:xfrm>
          <a:prstGeom prst="rect">
            <a:avLst/>
          </a:prstGeom>
        </p:spPr>
      </p:pic>
      <p:pic>
        <p:nvPicPr>
          <p:cNvPr id="7" name="Imagem 6">
            <a:extLst>
              <a:ext uri="{FF2B5EF4-FFF2-40B4-BE49-F238E27FC236}">
                <a16:creationId xmlns:a16="http://schemas.microsoft.com/office/drawing/2014/main" id="{890C2114-2707-4038-96B3-37D47C1983FC}"/>
              </a:ext>
            </a:extLst>
          </p:cNvPr>
          <p:cNvPicPr>
            <a:picLocks noChangeAspect="1"/>
          </p:cNvPicPr>
          <p:nvPr/>
        </p:nvPicPr>
        <p:blipFill>
          <a:blip r:embed="rId7"/>
          <a:stretch>
            <a:fillRect/>
          </a:stretch>
        </p:blipFill>
        <p:spPr>
          <a:xfrm>
            <a:off x="7305030" y="2973667"/>
            <a:ext cx="4699499" cy="3440121"/>
          </a:xfrm>
          <a:prstGeom prst="rect">
            <a:avLst/>
          </a:prstGeom>
          <a:ln>
            <a:noFill/>
          </a:ln>
          <a:effectLst>
            <a:outerShdw blurRad="292100" dist="139700" dir="2700000" algn="tl" rotWithShape="0">
              <a:srgbClr val="333333">
                <a:alpha val="65000"/>
              </a:srgbClr>
            </a:outerShdw>
          </a:effectLst>
        </p:spPr>
      </p:pic>
      <p:pic>
        <p:nvPicPr>
          <p:cNvPr id="16" name="20211012_093337 (online-video-cutter.com)">
            <a:hlinkClick r:id="" action="ppaction://media"/>
            <a:extLst>
              <a:ext uri="{FF2B5EF4-FFF2-40B4-BE49-F238E27FC236}">
                <a16:creationId xmlns:a16="http://schemas.microsoft.com/office/drawing/2014/main" id="{4ACB5877-704B-4828-ACCB-BA387D197DC5}"/>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569913" y="765768"/>
            <a:ext cx="3203849" cy="5695732"/>
          </a:xfrm>
          <a:prstGeom prst="rect">
            <a:avLst/>
          </a:prstGeom>
        </p:spPr>
      </p:pic>
      <p:pic>
        <p:nvPicPr>
          <p:cNvPr id="13" name="Imagem 12">
            <a:extLst>
              <a:ext uri="{FF2B5EF4-FFF2-40B4-BE49-F238E27FC236}">
                <a16:creationId xmlns:a16="http://schemas.microsoft.com/office/drawing/2014/main" id="{FF100CAA-53BB-47A3-B782-2A50CBA9AA24}"/>
              </a:ext>
            </a:extLst>
          </p:cNvPr>
          <p:cNvPicPr>
            <a:picLocks noChangeAspect="1"/>
          </p:cNvPicPr>
          <p:nvPr/>
        </p:nvPicPr>
        <p:blipFill>
          <a:blip r:embed="rId9"/>
          <a:stretch>
            <a:fillRect/>
          </a:stretch>
        </p:blipFill>
        <p:spPr>
          <a:xfrm>
            <a:off x="7304430" y="719982"/>
            <a:ext cx="2725052" cy="2124552"/>
          </a:xfrm>
          <a:prstGeom prst="rect">
            <a:avLst/>
          </a:prstGeom>
        </p:spPr>
      </p:pic>
      <p:pic>
        <p:nvPicPr>
          <p:cNvPr id="14" name="Imagem 13">
            <a:extLst>
              <a:ext uri="{FF2B5EF4-FFF2-40B4-BE49-F238E27FC236}">
                <a16:creationId xmlns:a16="http://schemas.microsoft.com/office/drawing/2014/main" id="{75F444B1-0DAD-45D0-80F0-4DAFB6180486}"/>
              </a:ext>
            </a:extLst>
          </p:cNvPr>
          <p:cNvPicPr>
            <a:picLocks noChangeAspect="1"/>
          </p:cNvPicPr>
          <p:nvPr/>
        </p:nvPicPr>
        <p:blipFill>
          <a:blip r:embed="rId10"/>
          <a:stretch>
            <a:fillRect/>
          </a:stretch>
        </p:blipFill>
        <p:spPr>
          <a:xfrm>
            <a:off x="10128904" y="703580"/>
            <a:ext cx="1876104" cy="1162965"/>
          </a:xfrm>
          <a:prstGeom prst="rect">
            <a:avLst/>
          </a:prstGeom>
        </p:spPr>
      </p:pic>
      <p:pic>
        <p:nvPicPr>
          <p:cNvPr id="17" name="Imagem 16">
            <a:extLst>
              <a:ext uri="{FF2B5EF4-FFF2-40B4-BE49-F238E27FC236}">
                <a16:creationId xmlns:a16="http://schemas.microsoft.com/office/drawing/2014/main" id="{41511091-ACF8-4EA6-9870-246FCC4B2742}"/>
              </a:ext>
            </a:extLst>
          </p:cNvPr>
          <p:cNvPicPr>
            <a:picLocks noChangeAspect="1"/>
          </p:cNvPicPr>
          <p:nvPr/>
        </p:nvPicPr>
        <p:blipFill>
          <a:blip r:embed="rId11"/>
          <a:stretch>
            <a:fillRect/>
          </a:stretch>
        </p:blipFill>
        <p:spPr>
          <a:xfrm>
            <a:off x="10128903" y="1763164"/>
            <a:ext cx="1875626" cy="1081370"/>
          </a:xfrm>
          <a:prstGeom prst="rect">
            <a:avLst/>
          </a:prstGeom>
        </p:spPr>
      </p:pic>
      <p:pic>
        <p:nvPicPr>
          <p:cNvPr id="20" name="Picture 7">
            <a:extLst>
              <a:ext uri="{FF2B5EF4-FFF2-40B4-BE49-F238E27FC236}">
                <a16:creationId xmlns:a16="http://schemas.microsoft.com/office/drawing/2014/main" id="{D4AE5E73-9353-4879-AF63-8317A306754F}"/>
              </a:ext>
            </a:extLst>
          </p:cNvPr>
          <p:cNvPicPr>
            <a:picLocks noChangeAspect="1"/>
          </p:cNvPicPr>
          <p:nvPr/>
        </p:nvPicPr>
        <p:blipFill>
          <a:blip r:embed="rId12"/>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4193617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67"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1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6"/>
                                        </p:tgtEl>
                                      </p:cBhvr>
                                    </p:cmd>
                                  </p:childTnLst>
                                </p:cTn>
                              </p:par>
                            </p:childTnLst>
                          </p:cTn>
                        </p:par>
                      </p:childTnLst>
                    </p:cTn>
                  </p:par>
                </p:childTnLst>
              </p:cTn>
              <p:nextCondLst>
                <p:cond evt="onClick" delay="0">
                  <p:tgtEl>
                    <p:spTgt spid="16"/>
                  </p:tgtEl>
                </p:cond>
              </p:nextCondLst>
            </p:seq>
            <p:video>
              <p:cMediaNode vol="80000" mute="1">
                <p:cTn id="22" fill="hold" display="0">
                  <p:stCondLst>
                    <p:cond delay="indefinite"/>
                  </p:stCondLst>
                </p:cTn>
                <p:tgtEl>
                  <p:spTgt spid="1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8</a:t>
            </a:fld>
            <a:endParaRPr lang="pt-PT" dirty="0"/>
          </a:p>
        </p:txBody>
      </p:sp>
      <p:sp>
        <p:nvSpPr>
          <p:cNvPr id="12" name="Rectangle 5">
            <a:extLst>
              <a:ext uri="{FF2B5EF4-FFF2-40B4-BE49-F238E27FC236}">
                <a16:creationId xmlns:a16="http://schemas.microsoft.com/office/drawing/2014/main" id="{C9B7369A-E7AA-43E9-8BD1-13381ED2D808}"/>
              </a:ext>
            </a:extLst>
          </p:cNvPr>
          <p:cNvSpPr txBox="1">
            <a:spLocks noChangeArrowheads="1"/>
          </p:cNvSpPr>
          <p:nvPr/>
        </p:nvSpPr>
        <p:spPr bwMode="gray">
          <a:xfrm>
            <a:off x="569913" y="151217"/>
            <a:ext cx="779303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…What have we done with it in Al? </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2" name="Imagem 1">
            <a:extLst>
              <a:ext uri="{FF2B5EF4-FFF2-40B4-BE49-F238E27FC236}">
                <a16:creationId xmlns:a16="http://schemas.microsoft.com/office/drawing/2014/main" id="{CDCCE3C0-5039-4FEE-9236-301418C63C76}"/>
              </a:ext>
            </a:extLst>
          </p:cNvPr>
          <p:cNvPicPr>
            <a:picLocks noChangeAspect="1"/>
          </p:cNvPicPr>
          <p:nvPr/>
        </p:nvPicPr>
        <p:blipFill>
          <a:blip r:embed="rId4"/>
          <a:stretch>
            <a:fillRect/>
          </a:stretch>
        </p:blipFill>
        <p:spPr>
          <a:xfrm>
            <a:off x="660400" y="4127162"/>
            <a:ext cx="4883956" cy="2393742"/>
          </a:xfrm>
          <a:prstGeom prst="rect">
            <a:avLst/>
          </a:prstGeom>
        </p:spPr>
      </p:pic>
      <p:pic>
        <p:nvPicPr>
          <p:cNvPr id="16" name="Imagem 15">
            <a:extLst>
              <a:ext uri="{FF2B5EF4-FFF2-40B4-BE49-F238E27FC236}">
                <a16:creationId xmlns:a16="http://schemas.microsoft.com/office/drawing/2014/main" id="{3D926230-D755-4DF3-A700-2BFA371EB807}"/>
              </a:ext>
            </a:extLst>
          </p:cNvPr>
          <p:cNvPicPr/>
          <p:nvPr/>
        </p:nvPicPr>
        <p:blipFill>
          <a:blip r:embed="rId5"/>
          <a:stretch>
            <a:fillRect/>
          </a:stretch>
        </p:blipFill>
        <p:spPr>
          <a:xfrm>
            <a:off x="159439" y="1342475"/>
            <a:ext cx="3269655" cy="2761357"/>
          </a:xfrm>
          <a:prstGeom prst="rect">
            <a:avLst/>
          </a:prstGeom>
        </p:spPr>
      </p:pic>
      <p:pic>
        <p:nvPicPr>
          <p:cNvPr id="17" name="Imagem 16">
            <a:extLst>
              <a:ext uri="{FF2B5EF4-FFF2-40B4-BE49-F238E27FC236}">
                <a16:creationId xmlns:a16="http://schemas.microsoft.com/office/drawing/2014/main" id="{9010AF1D-4C5B-4A11-B2A3-B472111B6693}"/>
              </a:ext>
            </a:extLst>
          </p:cNvPr>
          <p:cNvPicPr/>
          <p:nvPr/>
        </p:nvPicPr>
        <p:blipFill>
          <a:blip r:embed="rId6"/>
          <a:stretch>
            <a:fillRect/>
          </a:stretch>
        </p:blipFill>
        <p:spPr>
          <a:xfrm>
            <a:off x="3473589" y="1342475"/>
            <a:ext cx="1779270" cy="2837180"/>
          </a:xfrm>
          <a:prstGeom prst="rect">
            <a:avLst/>
          </a:prstGeom>
        </p:spPr>
      </p:pic>
      <p:sp>
        <p:nvSpPr>
          <p:cNvPr id="3" name="Retângulo 2">
            <a:extLst>
              <a:ext uri="{FF2B5EF4-FFF2-40B4-BE49-F238E27FC236}">
                <a16:creationId xmlns:a16="http://schemas.microsoft.com/office/drawing/2014/main" id="{674B3DA6-FC55-4348-9426-BC5EB5FC13F4}"/>
              </a:ext>
            </a:extLst>
          </p:cNvPr>
          <p:cNvSpPr/>
          <p:nvPr/>
        </p:nvSpPr>
        <p:spPr>
          <a:xfrm>
            <a:off x="569913" y="678228"/>
            <a:ext cx="11274557" cy="738664"/>
          </a:xfrm>
          <a:prstGeom prst="rect">
            <a:avLst/>
          </a:prstGeom>
        </p:spPr>
        <p:txBody>
          <a:bodyPr wrap="square">
            <a:spAutoFit/>
          </a:bodyPr>
          <a:lstStyle/>
          <a:p>
            <a:pPr lvl="0" algn="just">
              <a:spcAft>
                <a:spcPts val="0"/>
              </a:spcAft>
            </a:pPr>
            <a:r>
              <a:rPr lang="en-US" sz="1400" dirty="0">
                <a:latin typeface="NewsGotT" pitchFamily="2" charset="0"/>
                <a:ea typeface="Calibri" panose="020F0502020204030204" pitchFamily="34" charset="0"/>
              </a:rPr>
              <a:t>What is beneficial for ultrasonic liquid processing is to make sonication by sending </a:t>
            </a:r>
            <a:r>
              <a:rPr lang="en-US" sz="1400" b="1" dirty="0">
                <a:latin typeface="NewsGotT" pitchFamily="2" charset="0"/>
                <a:ea typeface="Calibri" panose="020F0502020204030204" pitchFamily="34" charset="0"/>
              </a:rPr>
              <a:t>periodical ultrasonic pulse trains </a:t>
            </a:r>
            <a:r>
              <a:rPr lang="en-US" sz="1400" dirty="0">
                <a:latin typeface="NewsGotT" pitchFamily="2" charset="0"/>
                <a:ea typeface="Calibri" panose="020F0502020204030204" pitchFamily="34" charset="0"/>
              </a:rPr>
              <a:t>(</a:t>
            </a:r>
            <a:r>
              <a:rPr lang="en-US" sz="1400" b="1" dirty="0">
                <a:latin typeface="NewsGotT" pitchFamily="2" charset="0"/>
                <a:ea typeface="Calibri" panose="020F0502020204030204" pitchFamily="34" charset="0"/>
              </a:rPr>
              <a:t>with defined ON and OFF time intervals</a:t>
            </a:r>
            <a:r>
              <a:rPr lang="en-US" sz="1400" dirty="0">
                <a:latin typeface="NewsGotT" pitchFamily="2" charset="0"/>
                <a:ea typeface="Calibri" panose="020F0502020204030204" pitchFamily="34" charset="0"/>
              </a:rPr>
              <a:t>), this way involving molecular relaxation during OFF time intervals, for enabling transient and time-evolving processes to happen between active ON periods</a:t>
            </a:r>
            <a:r>
              <a:rPr lang="en-CH" sz="1400" dirty="0">
                <a:latin typeface="NewsGotT" pitchFamily="2" charset="0"/>
                <a:ea typeface="Calibri" panose="020F0502020204030204" pitchFamily="34" charset="0"/>
              </a:rPr>
              <a:t>, and to optimize degassing and grain refinement effects.</a:t>
            </a:r>
            <a:endParaRPr lang="pt-PT" dirty="0">
              <a:effectLst/>
              <a:latin typeface="NewsGotT" pitchFamily="2" charset="0"/>
              <a:ea typeface="Calibri" panose="020F0502020204030204" pitchFamily="34" charset="0"/>
            </a:endParaRPr>
          </a:p>
        </p:txBody>
      </p:sp>
      <p:sp>
        <p:nvSpPr>
          <p:cNvPr id="19" name="Retângulo 18">
            <a:extLst>
              <a:ext uri="{FF2B5EF4-FFF2-40B4-BE49-F238E27FC236}">
                <a16:creationId xmlns:a16="http://schemas.microsoft.com/office/drawing/2014/main" id="{BA11B92E-E8E1-490D-AD69-1F6D94049AD8}"/>
              </a:ext>
            </a:extLst>
          </p:cNvPr>
          <p:cNvSpPr/>
          <p:nvPr/>
        </p:nvSpPr>
        <p:spPr>
          <a:xfrm>
            <a:off x="5544356" y="1493368"/>
            <a:ext cx="6300114" cy="307777"/>
          </a:xfrm>
          <a:prstGeom prst="rect">
            <a:avLst/>
          </a:prstGeom>
        </p:spPr>
        <p:txBody>
          <a:bodyPr wrap="square">
            <a:spAutoFit/>
          </a:bodyPr>
          <a:lstStyle/>
          <a:p>
            <a:pPr lvl="0" algn="just">
              <a:spcAft>
                <a:spcPts val="0"/>
              </a:spcAft>
            </a:pPr>
            <a:r>
              <a:rPr lang="en-US" sz="1400" dirty="0">
                <a:latin typeface="NewsGotT" pitchFamily="2" charset="0"/>
                <a:ea typeface="Calibri" panose="020F0502020204030204" pitchFamily="34" charset="0"/>
              </a:rPr>
              <a:t>We are using the capabilities of the software that comes with all our ultrasonic generators</a:t>
            </a:r>
            <a:endParaRPr lang="pt-PT" dirty="0">
              <a:effectLst/>
              <a:latin typeface="NewsGotT" pitchFamily="2" charset="0"/>
              <a:ea typeface="Calibri" panose="020F0502020204030204" pitchFamily="34" charset="0"/>
            </a:endParaRPr>
          </a:p>
        </p:txBody>
      </p:sp>
      <p:pic>
        <p:nvPicPr>
          <p:cNvPr id="4" name="Imagem 3">
            <a:extLst>
              <a:ext uri="{FF2B5EF4-FFF2-40B4-BE49-F238E27FC236}">
                <a16:creationId xmlns:a16="http://schemas.microsoft.com/office/drawing/2014/main" id="{EC2FC5FC-AD48-4720-AE20-1E3E003C1081}"/>
              </a:ext>
            </a:extLst>
          </p:cNvPr>
          <p:cNvPicPr>
            <a:picLocks noChangeAspect="1"/>
          </p:cNvPicPr>
          <p:nvPr/>
        </p:nvPicPr>
        <p:blipFill>
          <a:blip r:embed="rId7"/>
          <a:stretch>
            <a:fillRect/>
          </a:stretch>
        </p:blipFill>
        <p:spPr>
          <a:xfrm>
            <a:off x="8847437" y="2068921"/>
            <a:ext cx="3125221" cy="2055930"/>
          </a:xfrm>
          <a:prstGeom prst="rect">
            <a:avLst/>
          </a:prstGeom>
        </p:spPr>
      </p:pic>
      <p:grpSp>
        <p:nvGrpSpPr>
          <p:cNvPr id="14" name="Agrupar 13">
            <a:extLst>
              <a:ext uri="{FF2B5EF4-FFF2-40B4-BE49-F238E27FC236}">
                <a16:creationId xmlns:a16="http://schemas.microsoft.com/office/drawing/2014/main" id="{FD326EA9-1634-4504-A17F-855B3DE1C326}"/>
              </a:ext>
            </a:extLst>
          </p:cNvPr>
          <p:cNvGrpSpPr/>
          <p:nvPr/>
        </p:nvGrpSpPr>
        <p:grpSpPr>
          <a:xfrm>
            <a:off x="5611578" y="2068921"/>
            <a:ext cx="2655129" cy="4451983"/>
            <a:chOff x="-402256" y="-66771"/>
            <a:chExt cx="2982579" cy="5092036"/>
          </a:xfrm>
        </p:grpSpPr>
        <p:pic>
          <p:nvPicPr>
            <p:cNvPr id="15" name="Imagem 14">
              <a:extLst>
                <a:ext uri="{FF2B5EF4-FFF2-40B4-BE49-F238E27FC236}">
                  <a16:creationId xmlns:a16="http://schemas.microsoft.com/office/drawing/2014/main" id="{B86DF6DB-B392-456B-B00B-70D0BAB0D438}"/>
                </a:ext>
              </a:extLst>
            </p:cNvPr>
            <p:cNvPicPr>
              <a:picLocks noChangeAspect="1"/>
            </p:cNvPicPr>
            <p:nvPr/>
          </p:nvPicPr>
          <p:blipFill rotWithShape="1">
            <a:blip r:embed="rId8">
              <a:extLst>
                <a:ext uri="{28A0092B-C50C-407E-A947-70E740481C1C}">
                  <a14:useLocalDpi xmlns:a14="http://schemas.microsoft.com/office/drawing/2010/main" val="0"/>
                </a:ext>
              </a:extLst>
            </a:blip>
            <a:srcRect l="21769"/>
            <a:stretch/>
          </p:blipFill>
          <p:spPr>
            <a:xfrm>
              <a:off x="-402256" y="-66771"/>
              <a:ext cx="2982578" cy="5092036"/>
            </a:xfrm>
            <a:prstGeom prst="rect">
              <a:avLst/>
            </a:prstGeom>
          </p:spPr>
        </p:pic>
        <p:pic>
          <p:nvPicPr>
            <p:cNvPr id="20" name="Imagem 19">
              <a:extLst>
                <a:ext uri="{FF2B5EF4-FFF2-40B4-BE49-F238E27FC236}">
                  <a16:creationId xmlns:a16="http://schemas.microsoft.com/office/drawing/2014/main" id="{3AFE5354-A5D3-4188-8905-2AB4AC06E83F}"/>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407478" y="4713479"/>
              <a:ext cx="1172845" cy="311785"/>
            </a:xfrm>
            <a:prstGeom prst="rect">
              <a:avLst/>
            </a:prstGeom>
          </p:spPr>
        </p:pic>
      </p:grpSp>
      <p:sp>
        <p:nvSpPr>
          <p:cNvPr id="22" name="Text Box 52">
            <a:extLst>
              <a:ext uri="{FF2B5EF4-FFF2-40B4-BE49-F238E27FC236}">
                <a16:creationId xmlns:a16="http://schemas.microsoft.com/office/drawing/2014/main" id="{EFC334C9-7B0C-433D-93DD-3D4E06B68F16}"/>
              </a:ext>
            </a:extLst>
          </p:cNvPr>
          <p:cNvSpPr txBox="1">
            <a:spLocks noChangeArrowheads="1"/>
          </p:cNvSpPr>
          <p:nvPr/>
        </p:nvSpPr>
        <p:spPr bwMode="gray">
          <a:xfrm>
            <a:off x="5625463" y="339763"/>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t>Degassing</a:t>
            </a:r>
            <a:endParaRPr lang="pt-PT" sz="1600" b="1" noProof="1">
              <a:solidFill>
                <a:schemeClr val="bg1"/>
              </a:solidFill>
            </a:endParaRPr>
          </a:p>
        </p:txBody>
      </p:sp>
      <p:pic>
        <p:nvPicPr>
          <p:cNvPr id="18" name="Picture 7">
            <a:extLst>
              <a:ext uri="{FF2B5EF4-FFF2-40B4-BE49-F238E27FC236}">
                <a16:creationId xmlns:a16="http://schemas.microsoft.com/office/drawing/2014/main" id="{D0A2AA2E-5158-48C6-A3AC-1D57C1656408}"/>
              </a:ext>
            </a:extLst>
          </p:cNvPr>
          <p:cNvPicPr>
            <a:picLocks noChangeAspect="1"/>
          </p:cNvPicPr>
          <p:nvPr/>
        </p:nvPicPr>
        <p:blipFill>
          <a:blip r:embed="rId10"/>
          <a:stretch>
            <a:fillRect/>
          </a:stretch>
        </p:blipFill>
        <p:spPr>
          <a:xfrm>
            <a:off x="11025157" y="15188"/>
            <a:ext cx="1163668" cy="365115"/>
          </a:xfrm>
          <a:prstGeom prst="rect">
            <a:avLst/>
          </a:prstGeom>
        </p:spPr>
      </p:pic>
      <p:pic>
        <p:nvPicPr>
          <p:cNvPr id="5" name="Imagem 4">
            <a:extLst>
              <a:ext uri="{FF2B5EF4-FFF2-40B4-BE49-F238E27FC236}">
                <a16:creationId xmlns:a16="http://schemas.microsoft.com/office/drawing/2014/main" id="{87045E2A-31CA-4405-8750-329CF584C543}"/>
              </a:ext>
            </a:extLst>
          </p:cNvPr>
          <p:cNvPicPr>
            <a:picLocks noChangeAspect="1"/>
          </p:cNvPicPr>
          <p:nvPr/>
        </p:nvPicPr>
        <p:blipFill>
          <a:blip r:embed="rId11"/>
          <a:stretch>
            <a:fillRect/>
          </a:stretch>
        </p:blipFill>
        <p:spPr>
          <a:xfrm>
            <a:off x="8357545" y="4149537"/>
            <a:ext cx="3615113" cy="2376744"/>
          </a:xfrm>
          <a:prstGeom prst="rect">
            <a:avLst/>
          </a:prstGeom>
        </p:spPr>
      </p:pic>
    </p:spTree>
    <p:extLst>
      <p:ext uri="{BB962C8B-B14F-4D97-AF65-F5344CB8AC3E}">
        <p14:creationId xmlns:p14="http://schemas.microsoft.com/office/powerpoint/2010/main" val="27808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9</a:t>
            </a:fld>
            <a:endParaRPr lang="pt-PT" dirty="0"/>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760413" y="1743307"/>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4"/>
              </a:rPr>
              <a:t>www.UltrasonicsWorldGroup.com</a:t>
            </a:r>
            <a:r>
              <a:rPr lang="en-US" sz="800" dirty="0">
                <a:solidFill>
                  <a:srgbClr val="000000"/>
                </a:solidFill>
              </a:rPr>
              <a:t> || </a:t>
            </a:r>
            <a:r>
              <a:rPr lang="pt-PT" sz="800" dirty="0">
                <a:hlinkClick r:id="rId5"/>
              </a:rPr>
              <a:t>mpi@mpi-ultrasonics.com</a:t>
            </a:r>
            <a:r>
              <a:rPr lang="pt-PT" sz="800" dirty="0"/>
              <a:t> </a:t>
            </a:r>
          </a:p>
          <a:p>
            <a:pPr defTabSz="801688">
              <a:defRPr/>
            </a:pPr>
            <a:endParaRPr lang="en-US" sz="800" dirty="0"/>
          </a:p>
        </p:txBody>
      </p:sp>
      <p:sp>
        <p:nvSpPr>
          <p:cNvPr id="14" name="Rectangle 5">
            <a:extLst>
              <a:ext uri="{FF2B5EF4-FFF2-40B4-BE49-F238E27FC236}">
                <a16:creationId xmlns:a16="http://schemas.microsoft.com/office/drawing/2014/main" id="{75163912-D58D-4BDF-B073-7ED9947D4074}"/>
              </a:ext>
            </a:extLst>
          </p:cNvPr>
          <p:cNvSpPr txBox="1">
            <a:spLocks noChangeArrowheads="1"/>
          </p:cNvSpPr>
          <p:nvPr/>
        </p:nvSpPr>
        <p:spPr bwMode="gray">
          <a:xfrm>
            <a:off x="569913" y="151217"/>
            <a:ext cx="95646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Basic equipment set up in foundry environment </a:t>
            </a:r>
          </a:p>
        </p:txBody>
      </p:sp>
      <p:pic>
        <p:nvPicPr>
          <p:cNvPr id="15" name="Aluminium US Treatment">
            <a:hlinkClick r:id="" action="ppaction://media"/>
            <a:extLst>
              <a:ext uri="{FF2B5EF4-FFF2-40B4-BE49-F238E27FC236}">
                <a16:creationId xmlns:a16="http://schemas.microsoft.com/office/drawing/2014/main" id="{A87600D0-8241-48ED-8FBC-95E8FAF7402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r="17485"/>
          <a:stretch/>
        </p:blipFill>
        <p:spPr>
          <a:xfrm>
            <a:off x="4204008" y="2249995"/>
            <a:ext cx="5804025" cy="3956572"/>
          </a:xfrm>
          <a:prstGeom prst="rect">
            <a:avLst/>
          </a:prstGeom>
        </p:spPr>
      </p:pic>
      <p:grpSp>
        <p:nvGrpSpPr>
          <p:cNvPr id="16" name="Agrupar 15">
            <a:extLst>
              <a:ext uri="{FF2B5EF4-FFF2-40B4-BE49-F238E27FC236}">
                <a16:creationId xmlns:a16="http://schemas.microsoft.com/office/drawing/2014/main" id="{1C8A8A1E-F6AA-41D8-9C3E-53C3F5E9EBD0}"/>
              </a:ext>
            </a:extLst>
          </p:cNvPr>
          <p:cNvGrpSpPr/>
          <p:nvPr/>
        </p:nvGrpSpPr>
        <p:grpSpPr>
          <a:xfrm>
            <a:off x="3920570" y="2200888"/>
            <a:ext cx="5804025" cy="4304563"/>
            <a:chOff x="7007820" y="3278426"/>
            <a:chExt cx="5804025" cy="4304563"/>
          </a:xfrm>
        </p:grpSpPr>
        <p:pic>
          <p:nvPicPr>
            <p:cNvPr id="17" name="Picture 2">
              <a:extLst>
                <a:ext uri="{FF2B5EF4-FFF2-40B4-BE49-F238E27FC236}">
                  <a16:creationId xmlns:a16="http://schemas.microsoft.com/office/drawing/2014/main" id="{D7B5E21C-8A4D-4EE1-87A0-30E14F918561}"/>
                </a:ext>
              </a:extLst>
            </p:cNvPr>
            <p:cNvPicPr/>
            <p:nvPr/>
          </p:nvPicPr>
          <p:blipFill rotWithShape="1">
            <a:blip r:embed="rId7" cstate="print">
              <a:extLst>
                <a:ext uri="{28A0092B-C50C-407E-A947-70E740481C1C}">
                  <a14:useLocalDpi xmlns:a14="http://schemas.microsoft.com/office/drawing/2010/main" val="0"/>
                </a:ext>
              </a:extLst>
            </a:blip>
            <a:srcRect l="5408" t="17986" r="71244"/>
            <a:stretch/>
          </p:blipFill>
          <p:spPr>
            <a:xfrm>
              <a:off x="7181747" y="3278426"/>
              <a:ext cx="1830909" cy="1953815"/>
            </a:xfrm>
            <a:prstGeom prst="rect">
              <a:avLst/>
            </a:prstGeom>
          </p:spPr>
        </p:pic>
        <p:pic>
          <p:nvPicPr>
            <p:cNvPr id="19" name="Picture 2">
              <a:extLst>
                <a:ext uri="{FF2B5EF4-FFF2-40B4-BE49-F238E27FC236}">
                  <a16:creationId xmlns:a16="http://schemas.microsoft.com/office/drawing/2014/main" id="{C11DEDA9-E818-42BE-B60C-388A9C73E283}"/>
                </a:ext>
              </a:extLst>
            </p:cNvPr>
            <p:cNvPicPr/>
            <p:nvPr/>
          </p:nvPicPr>
          <p:blipFill rotWithShape="1">
            <a:blip r:embed="rId7" cstate="print">
              <a:extLst>
                <a:ext uri="{28A0092B-C50C-407E-A947-70E740481C1C}">
                  <a14:useLocalDpi xmlns:a14="http://schemas.microsoft.com/office/drawing/2010/main" val="0"/>
                </a:ext>
              </a:extLst>
            </a:blip>
            <a:srcRect l="63763"/>
            <a:stretch/>
          </p:blipFill>
          <p:spPr>
            <a:xfrm>
              <a:off x="7198075" y="5354498"/>
              <a:ext cx="2429298" cy="1952630"/>
            </a:xfrm>
            <a:prstGeom prst="rect">
              <a:avLst/>
            </a:prstGeom>
          </p:spPr>
        </p:pic>
        <p:sp>
          <p:nvSpPr>
            <p:cNvPr id="20" name="Retângulo 19">
              <a:extLst>
                <a:ext uri="{FF2B5EF4-FFF2-40B4-BE49-F238E27FC236}">
                  <a16:creationId xmlns:a16="http://schemas.microsoft.com/office/drawing/2014/main" id="{BBC4BD3A-457B-4B31-B374-A2547162A988}"/>
                </a:ext>
              </a:extLst>
            </p:cNvPr>
            <p:cNvSpPr/>
            <p:nvPr/>
          </p:nvSpPr>
          <p:spPr>
            <a:xfrm>
              <a:off x="7007820" y="7305990"/>
              <a:ext cx="5804025" cy="276999"/>
            </a:xfrm>
            <a:prstGeom prst="rect">
              <a:avLst/>
            </a:prstGeom>
          </p:spPr>
          <p:txBody>
            <a:bodyPr wrap="square">
              <a:spAutoFit/>
            </a:bodyPr>
            <a:lstStyle/>
            <a:p>
              <a:pPr algn="ctr"/>
              <a:r>
                <a:rPr lang="en-US" sz="1200" dirty="0">
                  <a:latin typeface="Times New Roman" panose="02020603050405020304" pitchFamily="18" charset="0"/>
                  <a:ea typeface="Calibri" panose="020F0502020204030204" pitchFamily="34" charset="0"/>
                </a:rPr>
                <a:t>Spatial distribution of acoustic from the transducer radial sonication of SiAlON tube.</a:t>
              </a:r>
              <a:endParaRPr lang="pt-PT" sz="1200" dirty="0"/>
            </a:p>
          </p:txBody>
        </p:sp>
      </p:grpSp>
      <p:pic>
        <p:nvPicPr>
          <p:cNvPr id="3" name="Imagem 2">
            <a:extLst>
              <a:ext uri="{FF2B5EF4-FFF2-40B4-BE49-F238E27FC236}">
                <a16:creationId xmlns:a16="http://schemas.microsoft.com/office/drawing/2014/main" id="{A79A7BB7-618F-4E15-8B97-4FAC7936A0A7}"/>
              </a:ext>
            </a:extLst>
          </p:cNvPr>
          <p:cNvPicPr>
            <a:picLocks noChangeAspect="1"/>
          </p:cNvPicPr>
          <p:nvPr/>
        </p:nvPicPr>
        <p:blipFill>
          <a:blip r:embed="rId8"/>
          <a:stretch>
            <a:fillRect/>
          </a:stretch>
        </p:blipFill>
        <p:spPr>
          <a:xfrm>
            <a:off x="10134368" y="2246456"/>
            <a:ext cx="1899762" cy="2175157"/>
          </a:xfrm>
          <a:prstGeom prst="rect">
            <a:avLst/>
          </a:prstGeom>
        </p:spPr>
      </p:pic>
      <p:pic>
        <p:nvPicPr>
          <p:cNvPr id="4" name="Imagem 3">
            <a:extLst>
              <a:ext uri="{FF2B5EF4-FFF2-40B4-BE49-F238E27FC236}">
                <a16:creationId xmlns:a16="http://schemas.microsoft.com/office/drawing/2014/main" id="{E4523954-D96A-4140-82BD-ABB7B653CABD}"/>
              </a:ext>
            </a:extLst>
          </p:cNvPr>
          <p:cNvPicPr>
            <a:picLocks noChangeAspect="1"/>
          </p:cNvPicPr>
          <p:nvPr/>
        </p:nvPicPr>
        <p:blipFill>
          <a:blip r:embed="rId9"/>
          <a:stretch>
            <a:fillRect/>
          </a:stretch>
        </p:blipFill>
        <p:spPr>
          <a:xfrm>
            <a:off x="10134368" y="4485971"/>
            <a:ext cx="1899762" cy="1738261"/>
          </a:xfrm>
          <a:prstGeom prst="rect">
            <a:avLst/>
          </a:prstGeom>
        </p:spPr>
      </p:pic>
      <p:sp>
        <p:nvSpPr>
          <p:cNvPr id="5" name="Retângulo 4">
            <a:extLst>
              <a:ext uri="{FF2B5EF4-FFF2-40B4-BE49-F238E27FC236}">
                <a16:creationId xmlns:a16="http://schemas.microsoft.com/office/drawing/2014/main" id="{BAD008CC-2E20-4CF0-8DDB-B120D629E008}"/>
              </a:ext>
            </a:extLst>
          </p:cNvPr>
          <p:cNvSpPr/>
          <p:nvPr/>
        </p:nvSpPr>
        <p:spPr>
          <a:xfrm>
            <a:off x="11261214" y="2170190"/>
            <a:ext cx="835037" cy="369332"/>
          </a:xfrm>
          <a:prstGeom prst="rect">
            <a:avLst/>
          </a:prstGeom>
        </p:spPr>
        <p:txBody>
          <a:bodyPr wrap="none">
            <a:spAutoFit/>
          </a:bodyPr>
          <a:lstStyle/>
          <a:p>
            <a:r>
              <a:rPr lang="pt-PT" b="1" dirty="0">
                <a:solidFill>
                  <a:srgbClr val="FF0000"/>
                </a:solidFill>
                <a:latin typeface="NewsGotT" pitchFamily="2" charset="0"/>
              </a:rPr>
              <a:t>Before</a:t>
            </a:r>
          </a:p>
        </p:txBody>
      </p:sp>
      <p:sp>
        <p:nvSpPr>
          <p:cNvPr id="21" name="Retângulo 20">
            <a:extLst>
              <a:ext uri="{FF2B5EF4-FFF2-40B4-BE49-F238E27FC236}">
                <a16:creationId xmlns:a16="http://schemas.microsoft.com/office/drawing/2014/main" id="{F1C1A16D-27A9-4290-837A-2348598B8098}"/>
              </a:ext>
            </a:extLst>
          </p:cNvPr>
          <p:cNvSpPr/>
          <p:nvPr/>
        </p:nvSpPr>
        <p:spPr>
          <a:xfrm>
            <a:off x="11427813" y="4372298"/>
            <a:ext cx="674159" cy="369332"/>
          </a:xfrm>
          <a:prstGeom prst="rect">
            <a:avLst/>
          </a:prstGeom>
        </p:spPr>
        <p:txBody>
          <a:bodyPr wrap="none">
            <a:spAutoFit/>
          </a:bodyPr>
          <a:lstStyle/>
          <a:p>
            <a:r>
              <a:rPr lang="pt-PT" b="1" dirty="0">
                <a:solidFill>
                  <a:srgbClr val="FF0000"/>
                </a:solidFill>
                <a:latin typeface="NewsGotT" pitchFamily="2" charset="0"/>
              </a:rPr>
              <a:t>After</a:t>
            </a:r>
          </a:p>
        </p:txBody>
      </p:sp>
      <p:pic>
        <p:nvPicPr>
          <p:cNvPr id="22" name="Imagem 21">
            <a:extLst>
              <a:ext uri="{FF2B5EF4-FFF2-40B4-BE49-F238E27FC236}">
                <a16:creationId xmlns:a16="http://schemas.microsoft.com/office/drawing/2014/main" id="{BD7AB6AA-5C00-4CC4-99A6-14427A229E2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2618" y="1204781"/>
            <a:ext cx="3240569" cy="2160379"/>
          </a:xfrm>
          <a:prstGeom prst="rect">
            <a:avLst/>
          </a:prstGeom>
        </p:spPr>
      </p:pic>
      <p:pic>
        <p:nvPicPr>
          <p:cNvPr id="25" name="Imagem 24">
            <a:extLst>
              <a:ext uri="{FF2B5EF4-FFF2-40B4-BE49-F238E27FC236}">
                <a16:creationId xmlns:a16="http://schemas.microsoft.com/office/drawing/2014/main" id="{EC58ECC9-B6AE-42E0-9706-E8388406D7A3}"/>
              </a:ext>
            </a:extLst>
          </p:cNvPr>
          <p:cNvPicPr>
            <a:picLocks noChangeAspect="1"/>
          </p:cNvPicPr>
          <p:nvPr/>
        </p:nvPicPr>
        <p:blipFill rotWithShape="1">
          <a:blip r:embed="rId11">
            <a:extLst>
              <a:ext uri="{28A0092B-C50C-407E-A947-70E740481C1C}">
                <a14:useLocalDpi xmlns:a14="http://schemas.microsoft.com/office/drawing/2010/main" val="0"/>
              </a:ext>
            </a:extLst>
          </a:blip>
          <a:srcRect l="5113" t="2204" r="31419" b="9426"/>
          <a:stretch/>
        </p:blipFill>
        <p:spPr>
          <a:xfrm>
            <a:off x="594759" y="3441426"/>
            <a:ext cx="3238428" cy="3005999"/>
          </a:xfrm>
          <a:prstGeom prst="rect">
            <a:avLst/>
          </a:prstGeom>
        </p:spPr>
      </p:pic>
      <p:pic>
        <p:nvPicPr>
          <p:cNvPr id="23" name="Picture 7">
            <a:extLst>
              <a:ext uri="{FF2B5EF4-FFF2-40B4-BE49-F238E27FC236}">
                <a16:creationId xmlns:a16="http://schemas.microsoft.com/office/drawing/2014/main" id="{10C35BE9-3218-44B5-8881-D9DE501A2C64}"/>
              </a:ext>
            </a:extLst>
          </p:cNvPr>
          <p:cNvPicPr>
            <a:picLocks noChangeAspect="1"/>
          </p:cNvPicPr>
          <p:nvPr/>
        </p:nvPicPr>
        <p:blipFill>
          <a:blip r:embed="rId12"/>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2539416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37"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15"/>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15"/>
                                        </p:tgtEl>
                                      </p:cBhvr>
                                    </p:cmd>
                                  </p:childTnLst>
                                </p:cTn>
                              </p:par>
                            </p:childTnLst>
                          </p:cTn>
                        </p:par>
                      </p:childTnLst>
                    </p:cTn>
                  </p:par>
                </p:childTnLst>
              </p:cTn>
              <p:nextCondLst>
                <p:cond evt="onClick" delay="0">
                  <p:tgtEl>
                    <p:spTgt spid="15"/>
                  </p:tgtEl>
                </p:cond>
              </p:nextCondLst>
            </p:seq>
            <p:video>
              <p:cMediaNode vol="80000" mute="1">
                <p:cTn id="24" fill="hold" display="0">
                  <p:stCondLst>
                    <p:cond delay="indefinite"/>
                  </p:stCondLst>
                </p:cTn>
                <p:tgtEl>
                  <p:spTgt spid="15"/>
                </p:tgtEl>
              </p:cMediaNode>
            </p:video>
          </p:childTnLst>
        </p:cTn>
      </p:par>
    </p:tnLst>
    <p:bldLst>
      <p:bldP spid="5" grpId="0"/>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10</a:t>
            </a:fld>
            <a:endParaRPr lang="pt-PT" dirty="0"/>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sp>
        <p:nvSpPr>
          <p:cNvPr id="14" name="Rectangle 5">
            <a:extLst>
              <a:ext uri="{FF2B5EF4-FFF2-40B4-BE49-F238E27FC236}">
                <a16:creationId xmlns:a16="http://schemas.microsoft.com/office/drawing/2014/main" id="{75163912-D58D-4BDF-B073-7ED9947D4074}"/>
              </a:ext>
            </a:extLst>
          </p:cNvPr>
          <p:cNvSpPr txBox="1">
            <a:spLocks noChangeArrowheads="1"/>
          </p:cNvSpPr>
          <p:nvPr/>
        </p:nvSpPr>
        <p:spPr bwMode="gray">
          <a:xfrm>
            <a:off x="569913" y="151217"/>
            <a:ext cx="95646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Basic equipment set up in foundry environment </a:t>
            </a:r>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866913" y="2326695"/>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pic>
        <p:nvPicPr>
          <p:cNvPr id="2" name="Imagem 1">
            <a:extLst>
              <a:ext uri="{FF2B5EF4-FFF2-40B4-BE49-F238E27FC236}">
                <a16:creationId xmlns:a16="http://schemas.microsoft.com/office/drawing/2014/main" id="{A806ED30-6BDC-4D53-9CDE-6704B5C66B4A}"/>
              </a:ext>
            </a:extLst>
          </p:cNvPr>
          <p:cNvPicPr>
            <a:picLocks noChangeAspect="1"/>
          </p:cNvPicPr>
          <p:nvPr/>
        </p:nvPicPr>
        <p:blipFill>
          <a:blip r:embed="rId4"/>
          <a:stretch>
            <a:fillRect/>
          </a:stretch>
        </p:blipFill>
        <p:spPr>
          <a:xfrm>
            <a:off x="5981376" y="700633"/>
            <a:ext cx="4528473" cy="3034214"/>
          </a:xfrm>
          <a:prstGeom prst="rect">
            <a:avLst/>
          </a:prstGeom>
          <a:ln w="15875">
            <a:noFill/>
          </a:ln>
        </p:spPr>
      </p:pic>
      <p:pic>
        <p:nvPicPr>
          <p:cNvPr id="6" name="Imagem 5">
            <a:extLst>
              <a:ext uri="{FF2B5EF4-FFF2-40B4-BE49-F238E27FC236}">
                <a16:creationId xmlns:a16="http://schemas.microsoft.com/office/drawing/2014/main" id="{0C33A6E5-E487-45F0-A056-CF015F8D648F}"/>
              </a:ext>
            </a:extLst>
          </p:cNvPr>
          <p:cNvPicPr>
            <a:picLocks noChangeAspect="1"/>
          </p:cNvPicPr>
          <p:nvPr/>
        </p:nvPicPr>
        <p:blipFill>
          <a:blip r:embed="rId5"/>
          <a:stretch>
            <a:fillRect/>
          </a:stretch>
        </p:blipFill>
        <p:spPr>
          <a:xfrm>
            <a:off x="569913" y="1895783"/>
            <a:ext cx="4512270" cy="4071451"/>
          </a:xfrm>
          <a:prstGeom prst="rect">
            <a:avLst/>
          </a:prstGeom>
        </p:spPr>
      </p:pic>
      <p:sp>
        <p:nvSpPr>
          <p:cNvPr id="7" name="Retângulo 6">
            <a:extLst>
              <a:ext uri="{FF2B5EF4-FFF2-40B4-BE49-F238E27FC236}">
                <a16:creationId xmlns:a16="http://schemas.microsoft.com/office/drawing/2014/main" id="{EA9B9D57-94D3-4CC8-B319-882C01F45184}"/>
              </a:ext>
            </a:extLst>
          </p:cNvPr>
          <p:cNvSpPr/>
          <p:nvPr/>
        </p:nvSpPr>
        <p:spPr>
          <a:xfrm>
            <a:off x="3413723" y="2788736"/>
            <a:ext cx="897308" cy="524604"/>
          </a:xfrm>
          <a:prstGeom prst="rect">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6" name="Retângulo 25">
            <a:extLst>
              <a:ext uri="{FF2B5EF4-FFF2-40B4-BE49-F238E27FC236}">
                <a16:creationId xmlns:a16="http://schemas.microsoft.com/office/drawing/2014/main" id="{99E7737B-4C56-492F-98E4-A6EB6C2564CE}"/>
              </a:ext>
            </a:extLst>
          </p:cNvPr>
          <p:cNvSpPr/>
          <p:nvPr/>
        </p:nvSpPr>
        <p:spPr>
          <a:xfrm>
            <a:off x="9243669" y="3083463"/>
            <a:ext cx="1266180" cy="400110"/>
          </a:xfrm>
          <a:prstGeom prst="rect">
            <a:avLst/>
          </a:prstGeom>
        </p:spPr>
        <p:txBody>
          <a:bodyPr wrap="none">
            <a:spAutoFit/>
          </a:bodyPr>
          <a:lstStyle/>
          <a:p>
            <a:r>
              <a:rPr lang="pt-PT" sz="2000" b="1" dirty="0">
                <a:highlight>
                  <a:srgbClr val="C0C0C0"/>
                </a:highlight>
                <a:latin typeface="NewsGotT" pitchFamily="2" charset="0"/>
              </a:rPr>
              <a:t>Before US</a:t>
            </a:r>
          </a:p>
        </p:txBody>
      </p:sp>
      <p:sp>
        <p:nvSpPr>
          <p:cNvPr id="35" name="Retângulo 34">
            <a:extLst>
              <a:ext uri="{FF2B5EF4-FFF2-40B4-BE49-F238E27FC236}">
                <a16:creationId xmlns:a16="http://schemas.microsoft.com/office/drawing/2014/main" id="{12FF2C16-D7AF-4C80-B3D0-CE80A83E85D0}"/>
              </a:ext>
            </a:extLst>
          </p:cNvPr>
          <p:cNvSpPr/>
          <p:nvPr/>
        </p:nvSpPr>
        <p:spPr>
          <a:xfrm>
            <a:off x="9421346" y="766427"/>
            <a:ext cx="1088503" cy="400110"/>
          </a:xfrm>
          <a:prstGeom prst="rect">
            <a:avLst/>
          </a:prstGeom>
        </p:spPr>
        <p:txBody>
          <a:bodyPr wrap="none">
            <a:spAutoFit/>
          </a:bodyPr>
          <a:lstStyle/>
          <a:p>
            <a:r>
              <a:rPr lang="pt-PT" sz="2000" b="1" dirty="0">
                <a:highlight>
                  <a:srgbClr val="C0C0C0"/>
                </a:highlight>
                <a:latin typeface="NewsGotT" pitchFamily="2" charset="0"/>
              </a:rPr>
              <a:t>After US</a:t>
            </a:r>
          </a:p>
        </p:txBody>
      </p:sp>
      <p:pic>
        <p:nvPicPr>
          <p:cNvPr id="37" name="Imagem 36">
            <a:extLst>
              <a:ext uri="{FF2B5EF4-FFF2-40B4-BE49-F238E27FC236}">
                <a16:creationId xmlns:a16="http://schemas.microsoft.com/office/drawing/2014/main" id="{B45F0A8B-46CD-4332-8DB4-D8874EFE0D86}"/>
              </a:ext>
            </a:extLst>
          </p:cNvPr>
          <p:cNvPicPr>
            <a:picLocks noChangeAspect="1"/>
          </p:cNvPicPr>
          <p:nvPr/>
        </p:nvPicPr>
        <p:blipFill>
          <a:blip r:embed="rId6"/>
          <a:stretch>
            <a:fillRect/>
          </a:stretch>
        </p:blipFill>
        <p:spPr>
          <a:xfrm>
            <a:off x="5954942" y="3787293"/>
            <a:ext cx="4581339" cy="2722316"/>
          </a:xfrm>
          <a:prstGeom prst="rect">
            <a:avLst/>
          </a:prstGeom>
        </p:spPr>
      </p:pic>
      <p:cxnSp>
        <p:nvCxnSpPr>
          <p:cNvPr id="41" name="Conexão reta unidirecional 40">
            <a:extLst>
              <a:ext uri="{FF2B5EF4-FFF2-40B4-BE49-F238E27FC236}">
                <a16:creationId xmlns:a16="http://schemas.microsoft.com/office/drawing/2014/main" id="{120F1686-29D4-4330-B4DB-D9BB7BA01448}"/>
              </a:ext>
            </a:extLst>
          </p:cNvPr>
          <p:cNvCxnSpPr/>
          <p:nvPr/>
        </p:nvCxnSpPr>
        <p:spPr>
          <a:xfrm flipV="1">
            <a:off x="8366333" y="2401368"/>
            <a:ext cx="0" cy="1122725"/>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Conexão reta unidirecional 41">
            <a:extLst>
              <a:ext uri="{FF2B5EF4-FFF2-40B4-BE49-F238E27FC236}">
                <a16:creationId xmlns:a16="http://schemas.microsoft.com/office/drawing/2014/main" id="{EBD51D61-69E9-472B-9CF0-1AAD594EE595}"/>
              </a:ext>
            </a:extLst>
          </p:cNvPr>
          <p:cNvCxnSpPr/>
          <p:nvPr/>
        </p:nvCxnSpPr>
        <p:spPr>
          <a:xfrm flipV="1">
            <a:off x="8383426" y="915206"/>
            <a:ext cx="0" cy="1122725"/>
          </a:xfrm>
          <a:prstGeom prst="straightConnector1">
            <a:avLst/>
          </a:prstGeom>
          <a:ln w="28575">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9" name="Picture 7">
            <a:extLst>
              <a:ext uri="{FF2B5EF4-FFF2-40B4-BE49-F238E27FC236}">
                <a16:creationId xmlns:a16="http://schemas.microsoft.com/office/drawing/2014/main" id="{AB11F170-A684-47A2-9C8A-07389C6F063F}"/>
              </a:ext>
            </a:extLst>
          </p:cNvPr>
          <p:cNvPicPr>
            <a:picLocks noChangeAspect="1"/>
          </p:cNvPicPr>
          <p:nvPr/>
        </p:nvPicPr>
        <p:blipFill>
          <a:blip r:embed="rId7"/>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351752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6" grpId="0"/>
      <p:bldP spid="3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11</a:t>
            </a:fld>
            <a:endParaRPr lang="pt-PT" dirty="0"/>
          </a:p>
        </p:txBody>
      </p:sp>
      <p:sp>
        <p:nvSpPr>
          <p:cNvPr id="18" name="Text Box 52">
            <a:extLst>
              <a:ext uri="{FF2B5EF4-FFF2-40B4-BE49-F238E27FC236}">
                <a16:creationId xmlns:a16="http://schemas.microsoft.com/office/drawing/2014/main" id="{064ACD02-2FCC-4CDB-8FA1-390FD687293D}"/>
              </a:ext>
            </a:extLst>
          </p:cNvPr>
          <p:cNvSpPr txBox="1">
            <a:spLocks noChangeArrowheads="1"/>
          </p:cNvSpPr>
          <p:nvPr/>
        </p:nvSpPr>
        <p:spPr bwMode="gray">
          <a:xfrm>
            <a:off x="760413" y="1743307"/>
            <a:ext cx="13462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01688">
              <a:defRPr>
                <a:solidFill>
                  <a:schemeClr val="tx1"/>
                </a:solidFill>
                <a:latin typeface="Arial" panose="020B0604020202020204" pitchFamily="34" charset="0"/>
                <a:ea typeface="ＭＳ Ｐゴシック" panose="020B0600070205080204" pitchFamily="34" charset="-128"/>
              </a:defRPr>
            </a:lvl1pPr>
            <a:lvl2pPr marL="742950" indent="-285750" defTabSz="801688">
              <a:defRPr>
                <a:solidFill>
                  <a:schemeClr val="tx1"/>
                </a:solidFill>
                <a:latin typeface="Arial" panose="020B0604020202020204" pitchFamily="34" charset="0"/>
                <a:ea typeface="ＭＳ Ｐゴシック" panose="020B0600070205080204" pitchFamily="34" charset="-128"/>
              </a:defRPr>
            </a:lvl2pPr>
            <a:lvl3pPr marL="1143000" indent="-228600" defTabSz="801688">
              <a:defRPr>
                <a:solidFill>
                  <a:schemeClr val="tx1"/>
                </a:solidFill>
                <a:latin typeface="Arial" panose="020B0604020202020204" pitchFamily="34" charset="0"/>
                <a:ea typeface="ＭＳ Ｐゴシック" panose="020B0600070205080204" pitchFamily="34" charset="-128"/>
              </a:defRPr>
            </a:lvl3pPr>
            <a:lvl4pPr marL="1600200" indent="-228600" defTabSz="801688">
              <a:defRPr>
                <a:solidFill>
                  <a:schemeClr val="tx1"/>
                </a:solidFill>
                <a:latin typeface="Arial" panose="020B0604020202020204" pitchFamily="34" charset="0"/>
                <a:ea typeface="ＭＳ Ｐゴシック" panose="020B0600070205080204" pitchFamily="34" charset="-128"/>
              </a:defRPr>
            </a:lvl4pPr>
            <a:lvl5pPr marL="2057400" indent="-228600" defTabSz="801688">
              <a:defRPr>
                <a:solidFill>
                  <a:schemeClr val="tx1"/>
                </a:solidFill>
                <a:latin typeface="Arial" panose="020B0604020202020204" pitchFamily="34" charset="0"/>
                <a:ea typeface="ＭＳ Ｐゴシック" panose="020B0600070205080204" pitchFamily="34" charset="-128"/>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pt-PT" sz="1600" b="1" noProof="1">
                <a:solidFill>
                  <a:schemeClr val="bg1"/>
                </a:solidFill>
              </a:rPr>
              <a:t>Degassing</a:t>
            </a:r>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6"/>
              </a:rPr>
              <a:t>www.UltrasonicsWorldGroup.com</a:t>
            </a:r>
            <a:r>
              <a:rPr lang="en-US" sz="800" dirty="0">
                <a:solidFill>
                  <a:srgbClr val="000000"/>
                </a:solidFill>
              </a:rPr>
              <a:t> || </a:t>
            </a:r>
            <a:r>
              <a:rPr lang="pt-PT" sz="800" dirty="0">
                <a:hlinkClick r:id="rId7"/>
              </a:rPr>
              <a:t>mpi@mpi-ultrasonics.com</a:t>
            </a:r>
            <a:r>
              <a:rPr lang="pt-PT" sz="800" dirty="0"/>
              <a:t> </a:t>
            </a:r>
          </a:p>
          <a:p>
            <a:pPr defTabSz="801688">
              <a:defRPr/>
            </a:pPr>
            <a:endParaRPr lang="en-US" sz="800" dirty="0"/>
          </a:p>
        </p:txBody>
      </p:sp>
      <p:sp>
        <p:nvSpPr>
          <p:cNvPr id="15" name="Rectangle 5">
            <a:extLst>
              <a:ext uri="{FF2B5EF4-FFF2-40B4-BE49-F238E27FC236}">
                <a16:creationId xmlns:a16="http://schemas.microsoft.com/office/drawing/2014/main" id="{F5790143-131C-4C32-B712-85717B236E5C}"/>
              </a:ext>
            </a:extLst>
          </p:cNvPr>
          <p:cNvSpPr txBox="1">
            <a:spLocks noChangeArrowheads="1"/>
          </p:cNvSpPr>
          <p:nvPr/>
        </p:nvSpPr>
        <p:spPr bwMode="gray">
          <a:xfrm>
            <a:off x="569913" y="151217"/>
            <a:ext cx="956468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nSpc>
                <a:spcPct val="95000"/>
              </a:lnSpc>
            </a:pPr>
            <a:r>
              <a:rPr lang="en-US" sz="2400" b="1" dirty="0">
                <a:solidFill>
                  <a:schemeClr val="accent1"/>
                </a:solidFill>
              </a:rPr>
              <a:t>… Basic equipment set up in foundry environment </a:t>
            </a:r>
          </a:p>
        </p:txBody>
      </p:sp>
      <p:pic>
        <p:nvPicPr>
          <p:cNvPr id="2" name="Imagem 1">
            <a:extLst>
              <a:ext uri="{FF2B5EF4-FFF2-40B4-BE49-F238E27FC236}">
                <a16:creationId xmlns:a16="http://schemas.microsoft.com/office/drawing/2014/main" id="{CAE553E9-9DBF-4200-A566-54CD8C495679}"/>
              </a:ext>
            </a:extLst>
          </p:cNvPr>
          <p:cNvPicPr>
            <a:picLocks noChangeAspect="1"/>
          </p:cNvPicPr>
          <p:nvPr/>
        </p:nvPicPr>
        <p:blipFill>
          <a:blip r:embed="rId8"/>
          <a:stretch>
            <a:fillRect/>
          </a:stretch>
        </p:blipFill>
        <p:spPr>
          <a:xfrm>
            <a:off x="569913" y="1965256"/>
            <a:ext cx="5646512" cy="4173509"/>
          </a:xfrm>
          <a:prstGeom prst="rect">
            <a:avLst/>
          </a:prstGeom>
        </p:spPr>
      </p:pic>
      <p:pic>
        <p:nvPicPr>
          <p:cNvPr id="12" name="MVI_3303 (online-video-cutter.com)">
            <a:hlinkClick r:id="" action="ppaction://media"/>
            <a:extLst>
              <a:ext uri="{FF2B5EF4-FFF2-40B4-BE49-F238E27FC236}">
                <a16:creationId xmlns:a16="http://schemas.microsoft.com/office/drawing/2014/main" id="{D5968CEC-6CBF-4EE8-9ACE-908CA806950E}"/>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6741835" y="751292"/>
            <a:ext cx="5069886" cy="2851811"/>
          </a:xfrm>
          <a:prstGeom prst="rect">
            <a:avLst/>
          </a:prstGeom>
        </p:spPr>
      </p:pic>
      <p:pic>
        <p:nvPicPr>
          <p:cNvPr id="13" name="MVI_4176 (online-video-cutter.com)">
            <a:hlinkClick r:id="" action="ppaction://media"/>
            <a:extLst>
              <a:ext uri="{FF2B5EF4-FFF2-40B4-BE49-F238E27FC236}">
                <a16:creationId xmlns:a16="http://schemas.microsoft.com/office/drawing/2014/main" id="{7083CC67-81CF-4E00-A7F8-168CBD7AD433}"/>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6741835" y="3679975"/>
            <a:ext cx="5069886" cy="2851811"/>
          </a:xfrm>
          <a:prstGeom prst="rect">
            <a:avLst/>
          </a:prstGeom>
        </p:spPr>
      </p:pic>
      <p:sp>
        <p:nvSpPr>
          <p:cNvPr id="14" name="Retângulo 13">
            <a:extLst>
              <a:ext uri="{FF2B5EF4-FFF2-40B4-BE49-F238E27FC236}">
                <a16:creationId xmlns:a16="http://schemas.microsoft.com/office/drawing/2014/main" id="{219AC855-3FC4-49EC-9FCF-2163FF91CBE5}"/>
              </a:ext>
            </a:extLst>
          </p:cNvPr>
          <p:cNvSpPr/>
          <p:nvPr/>
        </p:nvSpPr>
        <p:spPr>
          <a:xfrm>
            <a:off x="569913" y="1282753"/>
            <a:ext cx="6096000" cy="369332"/>
          </a:xfrm>
          <a:prstGeom prst="rect">
            <a:avLst/>
          </a:prstGeom>
        </p:spPr>
        <p:txBody>
          <a:bodyPr>
            <a:spAutoFit/>
          </a:bodyPr>
          <a:lstStyle/>
          <a:p>
            <a:r>
              <a:rPr lang="en-US" dirty="0">
                <a:latin typeface="NewsGotT" pitchFamily="2" charset="0"/>
                <a:ea typeface="Calibri" panose="020F0502020204030204" pitchFamily="34" charset="0"/>
                <a:cs typeface="Arial" panose="020B0604020202020204" pitchFamily="34" charset="0"/>
              </a:rPr>
              <a:t>Regular production (Aluminum alloy processing – A356 alloy)</a:t>
            </a:r>
            <a:endParaRPr lang="pt-PT" dirty="0"/>
          </a:p>
        </p:txBody>
      </p:sp>
      <p:pic>
        <p:nvPicPr>
          <p:cNvPr id="16" name="Picture 7">
            <a:extLst>
              <a:ext uri="{FF2B5EF4-FFF2-40B4-BE49-F238E27FC236}">
                <a16:creationId xmlns:a16="http://schemas.microsoft.com/office/drawing/2014/main" id="{B9498EC5-15F6-406D-BBE3-4A6C14F206E4}"/>
              </a:ext>
            </a:extLst>
          </p:cNvPr>
          <p:cNvPicPr>
            <a:picLocks noChangeAspect="1"/>
          </p:cNvPicPr>
          <p:nvPr/>
        </p:nvPicPr>
        <p:blipFill>
          <a:blip r:embed="rId11"/>
          <a:stretch>
            <a:fillRect/>
          </a:stretch>
        </p:blipFill>
        <p:spPr>
          <a:xfrm>
            <a:off x="11025157" y="15188"/>
            <a:ext cx="1163668" cy="365115"/>
          </a:xfrm>
          <a:prstGeom prst="rect">
            <a:avLst/>
          </a:prstGeom>
        </p:spPr>
      </p:pic>
    </p:spTree>
    <p:extLst>
      <p:ext uri="{BB962C8B-B14F-4D97-AF65-F5344CB8AC3E}">
        <p14:creationId xmlns:p14="http://schemas.microsoft.com/office/powerpoint/2010/main" val="70927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78"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06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2"/>
                                        </p:tgtEl>
                                      </p:cBhvr>
                                    </p:cmd>
                                  </p:childTnLst>
                                </p:cTn>
                              </p:par>
                            </p:childTnLst>
                          </p:cTn>
                        </p:par>
                      </p:childTnLst>
                    </p:cTn>
                  </p:par>
                </p:childTnLst>
              </p:cTn>
              <p:nextCondLst>
                <p:cond evt="onClick" delay="0">
                  <p:tgtEl>
                    <p:spTgt spid="12"/>
                  </p:tgtEl>
                </p:cond>
              </p:nextCondLst>
            </p:seq>
            <p:seq concurrent="1" nextAc="seek">
              <p:cTn id="16" restart="whenNotActive" fill="hold" evtFilter="cancelBubble" nodeType="interactiveSeq">
                <p:stCondLst>
                  <p:cond evt="onClick" delay="0">
                    <p:tgtEl>
                      <p:spTgt spid="1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3"/>
                                        </p:tgtEl>
                                      </p:cBhvr>
                                    </p:cmd>
                                  </p:childTnLst>
                                </p:cTn>
                              </p:par>
                            </p:childTnLst>
                          </p:cTn>
                        </p:par>
                      </p:childTnLst>
                    </p:cTn>
                  </p:par>
                </p:childTnLst>
              </p:cTn>
              <p:nextCondLst>
                <p:cond evt="onClick" delay="0">
                  <p:tgtEl>
                    <p:spTgt spid="13"/>
                  </p:tgtEl>
                </p:cond>
              </p:nextCondLst>
            </p:seq>
            <p:video>
              <p:cMediaNode vol="80000">
                <p:cTn id="21" fill="hold" display="0">
                  <p:stCondLst>
                    <p:cond delay="indefinite"/>
                  </p:stCondLst>
                </p:cTn>
                <p:tgtEl>
                  <p:spTgt spid="12"/>
                </p:tgtEl>
              </p:cMediaNode>
            </p:video>
            <p:video>
              <p:cMediaNode vol="80000">
                <p:cTn id="22" fill="hold" display="0">
                  <p:stCondLst>
                    <p:cond delay="indefinite"/>
                  </p:stCondLst>
                </p:cTn>
                <p:tgtEl>
                  <p:spTgt spid="1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12</a:t>
            </a:fld>
            <a:endParaRPr lang="pt-PT" dirty="0"/>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18" name="Picture 7">
            <a:extLst>
              <a:ext uri="{FF2B5EF4-FFF2-40B4-BE49-F238E27FC236}">
                <a16:creationId xmlns:a16="http://schemas.microsoft.com/office/drawing/2014/main" id="{D0A2AA2E-5158-48C6-A3AC-1D57C1656408}"/>
              </a:ext>
            </a:extLst>
          </p:cNvPr>
          <p:cNvPicPr>
            <a:picLocks noChangeAspect="1"/>
          </p:cNvPicPr>
          <p:nvPr/>
        </p:nvPicPr>
        <p:blipFill>
          <a:blip r:embed="rId4"/>
          <a:stretch>
            <a:fillRect/>
          </a:stretch>
        </p:blipFill>
        <p:spPr>
          <a:xfrm>
            <a:off x="11025157" y="15188"/>
            <a:ext cx="1163668" cy="365115"/>
          </a:xfrm>
          <a:prstGeom prst="rect">
            <a:avLst/>
          </a:prstGeom>
        </p:spPr>
      </p:pic>
      <p:pic>
        <p:nvPicPr>
          <p:cNvPr id="41" name="Picture 2">
            <a:extLst>
              <a:ext uri="{FF2B5EF4-FFF2-40B4-BE49-F238E27FC236}">
                <a16:creationId xmlns:a16="http://schemas.microsoft.com/office/drawing/2014/main" id="{DB455091-4E72-A0F7-0FE4-3DB93B7317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1313628" y="1459956"/>
            <a:ext cx="6233443" cy="354207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2" name="Imagem 41">
            <a:extLst>
              <a:ext uri="{FF2B5EF4-FFF2-40B4-BE49-F238E27FC236}">
                <a16:creationId xmlns:a16="http://schemas.microsoft.com/office/drawing/2014/main" id="{FDD9A131-2174-8A14-378D-30F3FE87725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38032" y="4689368"/>
            <a:ext cx="2741747" cy="2052000"/>
          </a:xfrm>
          <a:prstGeom prst="rect">
            <a:avLst/>
          </a:prstGeom>
        </p:spPr>
      </p:pic>
      <p:pic>
        <p:nvPicPr>
          <p:cNvPr id="43" name="Imagem 42">
            <a:extLst>
              <a:ext uri="{FF2B5EF4-FFF2-40B4-BE49-F238E27FC236}">
                <a16:creationId xmlns:a16="http://schemas.microsoft.com/office/drawing/2014/main" id="{FFFF3206-49C9-C70B-E7B5-C62292B5EDA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61027" y="4687832"/>
            <a:ext cx="2741749" cy="2052000"/>
          </a:xfrm>
          <a:prstGeom prst="rect">
            <a:avLst/>
          </a:prstGeom>
        </p:spPr>
      </p:pic>
      <p:pic>
        <p:nvPicPr>
          <p:cNvPr id="44" name="Imagem 43">
            <a:extLst>
              <a:ext uri="{FF2B5EF4-FFF2-40B4-BE49-F238E27FC236}">
                <a16:creationId xmlns:a16="http://schemas.microsoft.com/office/drawing/2014/main" id="{16F400C4-1EB3-727B-5FD5-B1B5A230158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740986" y="2529128"/>
            <a:ext cx="2741747" cy="2052000"/>
          </a:xfrm>
          <a:prstGeom prst="rect">
            <a:avLst/>
          </a:prstGeom>
        </p:spPr>
      </p:pic>
      <p:pic>
        <p:nvPicPr>
          <p:cNvPr id="45" name="Imagem 44">
            <a:extLst>
              <a:ext uri="{FF2B5EF4-FFF2-40B4-BE49-F238E27FC236}">
                <a16:creationId xmlns:a16="http://schemas.microsoft.com/office/drawing/2014/main" id="{36C5008C-304F-0EE1-3CD2-235B3AD6A26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561028" y="2529128"/>
            <a:ext cx="2741749" cy="2052000"/>
          </a:xfrm>
          <a:prstGeom prst="rect">
            <a:avLst/>
          </a:prstGeom>
        </p:spPr>
      </p:pic>
      <p:pic>
        <p:nvPicPr>
          <p:cNvPr id="46" name="Imagem 45">
            <a:extLst>
              <a:ext uri="{FF2B5EF4-FFF2-40B4-BE49-F238E27FC236}">
                <a16:creationId xmlns:a16="http://schemas.microsoft.com/office/drawing/2014/main" id="{33311907-0C9F-48CC-ABCF-B6579D08106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381072" y="2529128"/>
            <a:ext cx="2741749" cy="2052000"/>
          </a:xfrm>
          <a:prstGeom prst="rect">
            <a:avLst/>
          </a:prstGeom>
        </p:spPr>
      </p:pic>
      <p:pic>
        <p:nvPicPr>
          <p:cNvPr id="47" name="Imagem 46">
            <a:extLst>
              <a:ext uri="{FF2B5EF4-FFF2-40B4-BE49-F238E27FC236}">
                <a16:creationId xmlns:a16="http://schemas.microsoft.com/office/drawing/2014/main" id="{67403F3E-0C42-B50E-8441-C34A88BD0F0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561030" y="368888"/>
            <a:ext cx="2741747" cy="2052000"/>
          </a:xfrm>
          <a:prstGeom prst="rect">
            <a:avLst/>
          </a:prstGeom>
        </p:spPr>
      </p:pic>
      <p:pic>
        <p:nvPicPr>
          <p:cNvPr id="48" name="Imagem 47">
            <a:extLst>
              <a:ext uri="{FF2B5EF4-FFF2-40B4-BE49-F238E27FC236}">
                <a16:creationId xmlns:a16="http://schemas.microsoft.com/office/drawing/2014/main" id="{4640525A-1AAC-C4E4-155F-4E4DEE6DFC5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384030" y="368888"/>
            <a:ext cx="2741747" cy="2052000"/>
          </a:xfrm>
          <a:prstGeom prst="rect">
            <a:avLst/>
          </a:prstGeom>
        </p:spPr>
      </p:pic>
      <p:pic>
        <p:nvPicPr>
          <p:cNvPr id="49" name="Imagem 48">
            <a:extLst>
              <a:ext uri="{FF2B5EF4-FFF2-40B4-BE49-F238E27FC236}">
                <a16:creationId xmlns:a16="http://schemas.microsoft.com/office/drawing/2014/main" id="{26C3000E-0FA9-2EEF-4098-774DB26AD12F}"/>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738030" y="368888"/>
            <a:ext cx="2741747" cy="2052000"/>
          </a:xfrm>
          <a:prstGeom prst="rect">
            <a:avLst/>
          </a:prstGeom>
        </p:spPr>
      </p:pic>
      <p:pic>
        <p:nvPicPr>
          <p:cNvPr id="50" name="Imagem 49">
            <a:extLst>
              <a:ext uri="{FF2B5EF4-FFF2-40B4-BE49-F238E27FC236}">
                <a16:creationId xmlns:a16="http://schemas.microsoft.com/office/drawing/2014/main" id="{6EC50ED7-09EF-2FDB-368F-B8670AF3CDC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381071" y="4687832"/>
            <a:ext cx="2741749" cy="2052000"/>
          </a:xfrm>
          <a:prstGeom prst="rect">
            <a:avLst/>
          </a:prstGeom>
        </p:spPr>
      </p:pic>
      <p:cxnSp>
        <p:nvCxnSpPr>
          <p:cNvPr id="51" name="Conexão reta unidirecional 50">
            <a:extLst>
              <a:ext uri="{FF2B5EF4-FFF2-40B4-BE49-F238E27FC236}">
                <a16:creationId xmlns:a16="http://schemas.microsoft.com/office/drawing/2014/main" id="{33D09677-2ECC-E7A4-C285-DB08D5DD7259}"/>
              </a:ext>
            </a:extLst>
          </p:cNvPr>
          <p:cNvCxnSpPr/>
          <p:nvPr/>
        </p:nvCxnSpPr>
        <p:spPr>
          <a:xfrm>
            <a:off x="2205980" y="1484784"/>
            <a:ext cx="15205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Conexão reta unidirecional 51">
            <a:extLst>
              <a:ext uri="{FF2B5EF4-FFF2-40B4-BE49-F238E27FC236}">
                <a16:creationId xmlns:a16="http://schemas.microsoft.com/office/drawing/2014/main" id="{A13A25D9-3580-A542-9A28-44C1FEA33484}"/>
              </a:ext>
            </a:extLst>
          </p:cNvPr>
          <p:cNvCxnSpPr/>
          <p:nvPr/>
        </p:nvCxnSpPr>
        <p:spPr>
          <a:xfrm>
            <a:off x="2277988" y="3212976"/>
            <a:ext cx="146004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Conexão reta unidirecional 52">
            <a:extLst>
              <a:ext uri="{FF2B5EF4-FFF2-40B4-BE49-F238E27FC236}">
                <a16:creationId xmlns:a16="http://schemas.microsoft.com/office/drawing/2014/main" id="{34F1514F-5D06-6095-AA69-3D8EDCA78FDA}"/>
              </a:ext>
            </a:extLst>
          </p:cNvPr>
          <p:cNvCxnSpPr/>
          <p:nvPr/>
        </p:nvCxnSpPr>
        <p:spPr>
          <a:xfrm>
            <a:off x="2205980" y="5607594"/>
            <a:ext cx="15205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CaixaDeTexto 53">
            <a:extLst>
              <a:ext uri="{FF2B5EF4-FFF2-40B4-BE49-F238E27FC236}">
                <a16:creationId xmlns:a16="http://schemas.microsoft.com/office/drawing/2014/main" id="{FA65167E-B5EB-F509-C171-52D160AFACA9}"/>
              </a:ext>
            </a:extLst>
          </p:cNvPr>
          <p:cNvSpPr txBox="1"/>
          <p:nvPr/>
        </p:nvSpPr>
        <p:spPr>
          <a:xfrm>
            <a:off x="2900167" y="5335944"/>
            <a:ext cx="1440160" cy="276999"/>
          </a:xfrm>
          <a:prstGeom prst="rect">
            <a:avLst/>
          </a:prstGeom>
          <a:noFill/>
        </p:spPr>
        <p:txBody>
          <a:bodyPr wrap="square" rtlCol="0">
            <a:spAutoFit/>
          </a:bodyPr>
          <a:lstStyle/>
          <a:p>
            <a:r>
              <a:rPr lang="pt-PT" sz="1200" dirty="0" err="1"/>
              <a:t>Position</a:t>
            </a:r>
            <a:r>
              <a:rPr lang="pt-PT" sz="1200" dirty="0"/>
              <a:t> 1</a:t>
            </a:r>
          </a:p>
        </p:txBody>
      </p:sp>
      <p:sp>
        <p:nvSpPr>
          <p:cNvPr id="55" name="CaixaDeTexto 54">
            <a:extLst>
              <a:ext uri="{FF2B5EF4-FFF2-40B4-BE49-F238E27FC236}">
                <a16:creationId xmlns:a16="http://schemas.microsoft.com/office/drawing/2014/main" id="{A0051900-1EAF-DD26-6993-07738D9EB8EC}"/>
              </a:ext>
            </a:extLst>
          </p:cNvPr>
          <p:cNvSpPr txBox="1"/>
          <p:nvPr/>
        </p:nvSpPr>
        <p:spPr>
          <a:xfrm>
            <a:off x="2947946" y="2774291"/>
            <a:ext cx="1440160" cy="276999"/>
          </a:xfrm>
          <a:prstGeom prst="rect">
            <a:avLst/>
          </a:prstGeom>
          <a:noFill/>
        </p:spPr>
        <p:txBody>
          <a:bodyPr wrap="square" rtlCol="0">
            <a:spAutoFit/>
          </a:bodyPr>
          <a:lstStyle/>
          <a:p>
            <a:r>
              <a:rPr lang="pt-PT" sz="1200" dirty="0" err="1"/>
              <a:t>Position</a:t>
            </a:r>
            <a:r>
              <a:rPr lang="pt-PT" sz="1200" dirty="0"/>
              <a:t> 2</a:t>
            </a:r>
          </a:p>
        </p:txBody>
      </p:sp>
      <p:sp>
        <p:nvSpPr>
          <p:cNvPr id="56" name="CaixaDeTexto 55">
            <a:extLst>
              <a:ext uri="{FF2B5EF4-FFF2-40B4-BE49-F238E27FC236}">
                <a16:creationId xmlns:a16="http://schemas.microsoft.com/office/drawing/2014/main" id="{7BA7CFB5-8F38-AE67-A193-B2162752CE76}"/>
              </a:ext>
            </a:extLst>
          </p:cNvPr>
          <p:cNvSpPr txBox="1"/>
          <p:nvPr/>
        </p:nvSpPr>
        <p:spPr>
          <a:xfrm>
            <a:off x="2930258" y="1161484"/>
            <a:ext cx="1440160" cy="276999"/>
          </a:xfrm>
          <a:prstGeom prst="rect">
            <a:avLst/>
          </a:prstGeom>
          <a:noFill/>
        </p:spPr>
        <p:txBody>
          <a:bodyPr wrap="square" rtlCol="0">
            <a:spAutoFit/>
          </a:bodyPr>
          <a:lstStyle/>
          <a:p>
            <a:r>
              <a:rPr lang="pt-PT" sz="1200" dirty="0" err="1"/>
              <a:t>Position</a:t>
            </a:r>
            <a:r>
              <a:rPr lang="pt-PT" sz="1200" dirty="0"/>
              <a:t> 3</a:t>
            </a:r>
          </a:p>
        </p:txBody>
      </p:sp>
      <p:sp>
        <p:nvSpPr>
          <p:cNvPr id="57" name="CaixaDeTexto 56">
            <a:extLst>
              <a:ext uri="{FF2B5EF4-FFF2-40B4-BE49-F238E27FC236}">
                <a16:creationId xmlns:a16="http://schemas.microsoft.com/office/drawing/2014/main" id="{1DF35275-34C4-9568-D92D-D37B1557EE13}"/>
              </a:ext>
            </a:extLst>
          </p:cNvPr>
          <p:cNvSpPr txBox="1"/>
          <p:nvPr/>
        </p:nvSpPr>
        <p:spPr>
          <a:xfrm>
            <a:off x="8078359" y="5556977"/>
            <a:ext cx="1440160" cy="276999"/>
          </a:xfrm>
          <a:prstGeom prst="rect">
            <a:avLst/>
          </a:prstGeom>
          <a:noFill/>
        </p:spPr>
        <p:txBody>
          <a:bodyPr wrap="square" rtlCol="0">
            <a:spAutoFit/>
          </a:bodyPr>
          <a:lstStyle/>
          <a:p>
            <a:r>
              <a:rPr lang="pt-PT" sz="1200" dirty="0">
                <a:solidFill>
                  <a:srgbClr val="FF0000"/>
                </a:solidFill>
              </a:rPr>
              <a:t>Porosity</a:t>
            </a:r>
          </a:p>
        </p:txBody>
      </p:sp>
      <p:sp>
        <p:nvSpPr>
          <p:cNvPr id="58" name="Oval 57">
            <a:extLst>
              <a:ext uri="{FF2B5EF4-FFF2-40B4-BE49-F238E27FC236}">
                <a16:creationId xmlns:a16="http://schemas.microsoft.com/office/drawing/2014/main" id="{47383579-4A6D-F51C-46BC-7943C9C5B1CF}"/>
              </a:ext>
            </a:extLst>
          </p:cNvPr>
          <p:cNvSpPr/>
          <p:nvPr/>
        </p:nvSpPr>
        <p:spPr>
          <a:xfrm>
            <a:off x="7772555" y="5858544"/>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59" name="Oval 58">
            <a:extLst>
              <a:ext uri="{FF2B5EF4-FFF2-40B4-BE49-F238E27FC236}">
                <a16:creationId xmlns:a16="http://schemas.microsoft.com/office/drawing/2014/main" id="{15A6D87E-7C37-DA1A-0049-9A61FC96868A}"/>
              </a:ext>
            </a:extLst>
          </p:cNvPr>
          <p:cNvSpPr/>
          <p:nvPr/>
        </p:nvSpPr>
        <p:spPr>
          <a:xfrm>
            <a:off x="7581320" y="5401928"/>
            <a:ext cx="313291" cy="293549"/>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0" name="Oval 59">
            <a:extLst>
              <a:ext uri="{FF2B5EF4-FFF2-40B4-BE49-F238E27FC236}">
                <a16:creationId xmlns:a16="http://schemas.microsoft.com/office/drawing/2014/main" id="{88A45197-C82F-F431-2708-901C08ADF963}"/>
              </a:ext>
            </a:extLst>
          </p:cNvPr>
          <p:cNvSpPr/>
          <p:nvPr/>
        </p:nvSpPr>
        <p:spPr>
          <a:xfrm>
            <a:off x="6742484" y="5580681"/>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1" name="Oval 60">
            <a:extLst>
              <a:ext uri="{FF2B5EF4-FFF2-40B4-BE49-F238E27FC236}">
                <a16:creationId xmlns:a16="http://schemas.microsoft.com/office/drawing/2014/main" id="{A828551B-990A-67D3-DD88-2DD07C9D6A51}"/>
              </a:ext>
            </a:extLst>
          </p:cNvPr>
          <p:cNvSpPr/>
          <p:nvPr/>
        </p:nvSpPr>
        <p:spPr>
          <a:xfrm>
            <a:off x="5835291" y="5695477"/>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2" name="Oval 61">
            <a:extLst>
              <a:ext uri="{FF2B5EF4-FFF2-40B4-BE49-F238E27FC236}">
                <a16:creationId xmlns:a16="http://schemas.microsoft.com/office/drawing/2014/main" id="{0C495929-4A36-F884-9A81-8F690FAC9531}"/>
              </a:ext>
            </a:extLst>
          </p:cNvPr>
          <p:cNvSpPr/>
          <p:nvPr/>
        </p:nvSpPr>
        <p:spPr>
          <a:xfrm>
            <a:off x="5751082" y="5442182"/>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3" name="Oval 62">
            <a:extLst>
              <a:ext uri="{FF2B5EF4-FFF2-40B4-BE49-F238E27FC236}">
                <a16:creationId xmlns:a16="http://schemas.microsoft.com/office/drawing/2014/main" id="{7C1C41A9-C019-B57F-69FE-3B255223D321}"/>
              </a:ext>
            </a:extLst>
          </p:cNvPr>
          <p:cNvSpPr/>
          <p:nvPr/>
        </p:nvSpPr>
        <p:spPr>
          <a:xfrm>
            <a:off x="5529030" y="5982173"/>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4" name="Oval 63">
            <a:extLst>
              <a:ext uri="{FF2B5EF4-FFF2-40B4-BE49-F238E27FC236}">
                <a16:creationId xmlns:a16="http://schemas.microsoft.com/office/drawing/2014/main" id="{C96C2612-39B0-A792-49D1-81B3DF4815D8}"/>
              </a:ext>
            </a:extLst>
          </p:cNvPr>
          <p:cNvSpPr/>
          <p:nvPr/>
        </p:nvSpPr>
        <p:spPr>
          <a:xfrm>
            <a:off x="5079781" y="5882869"/>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5" name="Oval 64">
            <a:extLst>
              <a:ext uri="{FF2B5EF4-FFF2-40B4-BE49-F238E27FC236}">
                <a16:creationId xmlns:a16="http://schemas.microsoft.com/office/drawing/2014/main" id="{0E29450F-F505-8BEE-2043-198B2343683C}"/>
              </a:ext>
            </a:extLst>
          </p:cNvPr>
          <p:cNvSpPr/>
          <p:nvPr/>
        </p:nvSpPr>
        <p:spPr>
          <a:xfrm>
            <a:off x="4045479" y="5550194"/>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6" name="Oval 65">
            <a:extLst>
              <a:ext uri="{FF2B5EF4-FFF2-40B4-BE49-F238E27FC236}">
                <a16:creationId xmlns:a16="http://schemas.microsoft.com/office/drawing/2014/main" id="{054CBCE5-9ADA-4CD8-73E6-BEC03E6BBCE6}"/>
              </a:ext>
            </a:extLst>
          </p:cNvPr>
          <p:cNvSpPr/>
          <p:nvPr/>
        </p:nvSpPr>
        <p:spPr>
          <a:xfrm>
            <a:off x="4992535" y="6158764"/>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7" name="Oval 66">
            <a:extLst>
              <a:ext uri="{FF2B5EF4-FFF2-40B4-BE49-F238E27FC236}">
                <a16:creationId xmlns:a16="http://schemas.microsoft.com/office/drawing/2014/main" id="{739582D2-7E95-508E-7013-356E22D30416}"/>
              </a:ext>
            </a:extLst>
          </p:cNvPr>
          <p:cNvSpPr/>
          <p:nvPr/>
        </p:nvSpPr>
        <p:spPr>
          <a:xfrm>
            <a:off x="4028657" y="6187906"/>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8" name="Oval 67">
            <a:extLst>
              <a:ext uri="{FF2B5EF4-FFF2-40B4-BE49-F238E27FC236}">
                <a16:creationId xmlns:a16="http://schemas.microsoft.com/office/drawing/2014/main" id="{6C390370-DDFE-9A6D-AE24-A9DED941837D}"/>
              </a:ext>
            </a:extLst>
          </p:cNvPr>
          <p:cNvSpPr/>
          <p:nvPr/>
        </p:nvSpPr>
        <p:spPr>
          <a:xfrm>
            <a:off x="8182644" y="4251134"/>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69" name="Oval 68">
            <a:extLst>
              <a:ext uri="{FF2B5EF4-FFF2-40B4-BE49-F238E27FC236}">
                <a16:creationId xmlns:a16="http://schemas.microsoft.com/office/drawing/2014/main" id="{F643519C-1AE3-CF28-A102-8DB23E1F74EC}"/>
              </a:ext>
            </a:extLst>
          </p:cNvPr>
          <p:cNvSpPr/>
          <p:nvPr/>
        </p:nvSpPr>
        <p:spPr>
          <a:xfrm>
            <a:off x="10463913" y="6082090"/>
            <a:ext cx="288032" cy="288802"/>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70" name="Retângulo 69">
            <a:extLst>
              <a:ext uri="{FF2B5EF4-FFF2-40B4-BE49-F238E27FC236}">
                <a16:creationId xmlns:a16="http://schemas.microsoft.com/office/drawing/2014/main" id="{0C8870E0-D205-FE1A-486E-BD9CD0500C7D}"/>
              </a:ext>
            </a:extLst>
          </p:cNvPr>
          <p:cNvSpPr/>
          <p:nvPr/>
        </p:nvSpPr>
        <p:spPr>
          <a:xfrm rot="2412785">
            <a:off x="9976267" y="5147459"/>
            <a:ext cx="648072" cy="341948"/>
          </a:xfrm>
          <a:prstGeom prst="rect">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71" name="CaixaDeTexto 70">
            <a:extLst>
              <a:ext uri="{FF2B5EF4-FFF2-40B4-BE49-F238E27FC236}">
                <a16:creationId xmlns:a16="http://schemas.microsoft.com/office/drawing/2014/main" id="{3BADC223-909B-06E6-18D7-B768F19BC8C1}"/>
              </a:ext>
            </a:extLst>
          </p:cNvPr>
          <p:cNvSpPr txBox="1"/>
          <p:nvPr/>
        </p:nvSpPr>
        <p:spPr>
          <a:xfrm>
            <a:off x="9488818" y="5567307"/>
            <a:ext cx="1440160" cy="276999"/>
          </a:xfrm>
          <a:prstGeom prst="rect">
            <a:avLst/>
          </a:prstGeom>
          <a:noFill/>
        </p:spPr>
        <p:txBody>
          <a:bodyPr wrap="square" rtlCol="0">
            <a:spAutoFit/>
          </a:bodyPr>
          <a:lstStyle/>
          <a:p>
            <a:r>
              <a:rPr lang="pt-PT" sz="1200" dirty="0">
                <a:solidFill>
                  <a:srgbClr val="FF0000"/>
                </a:solidFill>
              </a:rPr>
              <a:t>Porosity</a:t>
            </a:r>
          </a:p>
        </p:txBody>
      </p:sp>
      <p:sp>
        <p:nvSpPr>
          <p:cNvPr id="72" name="CaixaDeTexto 71">
            <a:extLst>
              <a:ext uri="{FF2B5EF4-FFF2-40B4-BE49-F238E27FC236}">
                <a16:creationId xmlns:a16="http://schemas.microsoft.com/office/drawing/2014/main" id="{7BA74E1A-22CD-D3F3-0A4A-3001D2D377C2}"/>
              </a:ext>
            </a:extLst>
          </p:cNvPr>
          <p:cNvSpPr txBox="1"/>
          <p:nvPr/>
        </p:nvSpPr>
        <p:spPr>
          <a:xfrm>
            <a:off x="4657090" y="5500090"/>
            <a:ext cx="1440160" cy="276999"/>
          </a:xfrm>
          <a:prstGeom prst="rect">
            <a:avLst/>
          </a:prstGeom>
          <a:noFill/>
        </p:spPr>
        <p:txBody>
          <a:bodyPr wrap="square" rtlCol="0">
            <a:spAutoFit/>
          </a:bodyPr>
          <a:lstStyle/>
          <a:p>
            <a:r>
              <a:rPr lang="pt-PT" sz="1200" dirty="0">
                <a:solidFill>
                  <a:srgbClr val="FF0000"/>
                </a:solidFill>
              </a:rPr>
              <a:t>Porosity</a:t>
            </a:r>
          </a:p>
        </p:txBody>
      </p:sp>
      <p:sp>
        <p:nvSpPr>
          <p:cNvPr id="73" name="CaixaDeTexto 72">
            <a:extLst>
              <a:ext uri="{FF2B5EF4-FFF2-40B4-BE49-F238E27FC236}">
                <a16:creationId xmlns:a16="http://schemas.microsoft.com/office/drawing/2014/main" id="{5303440D-A0F7-5DEC-A2AD-10802BB33165}"/>
              </a:ext>
            </a:extLst>
          </p:cNvPr>
          <p:cNvSpPr txBox="1"/>
          <p:nvPr/>
        </p:nvSpPr>
        <p:spPr>
          <a:xfrm>
            <a:off x="7898239" y="3941021"/>
            <a:ext cx="1440160" cy="276999"/>
          </a:xfrm>
          <a:prstGeom prst="rect">
            <a:avLst/>
          </a:prstGeom>
          <a:noFill/>
        </p:spPr>
        <p:txBody>
          <a:bodyPr wrap="square" rtlCol="0">
            <a:spAutoFit/>
          </a:bodyPr>
          <a:lstStyle/>
          <a:p>
            <a:r>
              <a:rPr lang="pt-PT" sz="1200" dirty="0">
                <a:solidFill>
                  <a:srgbClr val="FF0000"/>
                </a:solidFill>
              </a:rPr>
              <a:t>Porosity</a:t>
            </a:r>
          </a:p>
        </p:txBody>
      </p:sp>
      <p:sp>
        <p:nvSpPr>
          <p:cNvPr id="74" name="CaixaDeTexto 73">
            <a:extLst>
              <a:ext uri="{FF2B5EF4-FFF2-40B4-BE49-F238E27FC236}">
                <a16:creationId xmlns:a16="http://schemas.microsoft.com/office/drawing/2014/main" id="{860E260B-3A7B-885E-D39D-D90DB4E8CCDC}"/>
              </a:ext>
            </a:extLst>
          </p:cNvPr>
          <p:cNvSpPr txBox="1"/>
          <p:nvPr/>
        </p:nvSpPr>
        <p:spPr>
          <a:xfrm>
            <a:off x="2966261" y="953243"/>
            <a:ext cx="1440160" cy="276999"/>
          </a:xfrm>
          <a:prstGeom prst="rect">
            <a:avLst/>
          </a:prstGeom>
          <a:noFill/>
        </p:spPr>
        <p:txBody>
          <a:bodyPr wrap="square" rtlCol="0">
            <a:spAutoFit/>
          </a:bodyPr>
          <a:lstStyle/>
          <a:p>
            <a:r>
              <a:rPr lang="pt-PT" sz="1200" dirty="0"/>
              <a:t>T=684ºC</a:t>
            </a:r>
          </a:p>
        </p:txBody>
      </p:sp>
      <p:sp>
        <p:nvSpPr>
          <p:cNvPr id="75" name="CaixaDeTexto 74">
            <a:extLst>
              <a:ext uri="{FF2B5EF4-FFF2-40B4-BE49-F238E27FC236}">
                <a16:creationId xmlns:a16="http://schemas.microsoft.com/office/drawing/2014/main" id="{E0810733-F08E-5899-F4A9-2037DA28387B}"/>
              </a:ext>
            </a:extLst>
          </p:cNvPr>
          <p:cNvSpPr txBox="1"/>
          <p:nvPr/>
        </p:nvSpPr>
        <p:spPr>
          <a:xfrm>
            <a:off x="2947224" y="2552206"/>
            <a:ext cx="1440160" cy="276999"/>
          </a:xfrm>
          <a:prstGeom prst="rect">
            <a:avLst/>
          </a:prstGeom>
          <a:noFill/>
        </p:spPr>
        <p:txBody>
          <a:bodyPr wrap="square" rtlCol="0">
            <a:spAutoFit/>
          </a:bodyPr>
          <a:lstStyle/>
          <a:p>
            <a:r>
              <a:rPr lang="pt-PT" sz="1200" dirty="0"/>
              <a:t>T=698ºC</a:t>
            </a:r>
          </a:p>
        </p:txBody>
      </p:sp>
      <p:sp>
        <p:nvSpPr>
          <p:cNvPr id="76" name="CaixaDeTexto 75">
            <a:extLst>
              <a:ext uri="{FF2B5EF4-FFF2-40B4-BE49-F238E27FC236}">
                <a16:creationId xmlns:a16="http://schemas.microsoft.com/office/drawing/2014/main" id="{12823B7F-C17C-0E7D-9C1A-85703C0957AE}"/>
              </a:ext>
            </a:extLst>
          </p:cNvPr>
          <p:cNvSpPr txBox="1"/>
          <p:nvPr/>
        </p:nvSpPr>
        <p:spPr>
          <a:xfrm>
            <a:off x="2891049" y="5125213"/>
            <a:ext cx="1440160" cy="276999"/>
          </a:xfrm>
          <a:prstGeom prst="rect">
            <a:avLst/>
          </a:prstGeom>
          <a:noFill/>
        </p:spPr>
        <p:txBody>
          <a:bodyPr wrap="square" rtlCol="0">
            <a:spAutoFit/>
          </a:bodyPr>
          <a:lstStyle/>
          <a:p>
            <a:r>
              <a:rPr lang="pt-PT" sz="1200" dirty="0"/>
              <a:t>T=705ºC</a:t>
            </a:r>
          </a:p>
        </p:txBody>
      </p:sp>
      <p:sp>
        <p:nvSpPr>
          <p:cNvPr id="77" name="CaixaDeTexto 76">
            <a:extLst>
              <a:ext uri="{FF2B5EF4-FFF2-40B4-BE49-F238E27FC236}">
                <a16:creationId xmlns:a16="http://schemas.microsoft.com/office/drawing/2014/main" id="{AB7AD078-E831-3CB7-FD3A-199F614CD925}"/>
              </a:ext>
            </a:extLst>
          </p:cNvPr>
          <p:cNvSpPr txBox="1"/>
          <p:nvPr/>
        </p:nvSpPr>
        <p:spPr>
          <a:xfrm>
            <a:off x="122583" y="4540438"/>
            <a:ext cx="1738725" cy="584775"/>
          </a:xfrm>
          <a:prstGeom prst="rect">
            <a:avLst/>
          </a:prstGeom>
          <a:solidFill>
            <a:schemeClr val="bg1">
              <a:lumMod val="85000"/>
            </a:schemeClr>
          </a:solidFill>
          <a:ln>
            <a:solidFill>
              <a:schemeClr val="tx1"/>
            </a:solidFill>
          </a:ln>
        </p:spPr>
        <p:txBody>
          <a:bodyPr wrap="square" rtlCol="0">
            <a:spAutoFit/>
          </a:bodyPr>
          <a:lstStyle/>
          <a:p>
            <a:pPr algn="ctr"/>
            <a:r>
              <a:rPr lang="pt-PT" dirty="0"/>
              <a:t>Trial Tests</a:t>
            </a:r>
          </a:p>
          <a:p>
            <a:pPr algn="ctr"/>
            <a:r>
              <a:rPr lang="pt-PT" sz="1400" dirty="0"/>
              <a:t>(real conditions)</a:t>
            </a:r>
          </a:p>
        </p:txBody>
      </p:sp>
      <p:sp>
        <p:nvSpPr>
          <p:cNvPr id="78" name="CaixaDeTexto 77">
            <a:extLst>
              <a:ext uri="{FF2B5EF4-FFF2-40B4-BE49-F238E27FC236}">
                <a16:creationId xmlns:a16="http://schemas.microsoft.com/office/drawing/2014/main" id="{BF2335FC-A2AC-4A30-43DC-2B3A3B48A53B}"/>
              </a:ext>
            </a:extLst>
          </p:cNvPr>
          <p:cNvSpPr txBox="1"/>
          <p:nvPr/>
        </p:nvSpPr>
        <p:spPr>
          <a:xfrm>
            <a:off x="5645398" y="-54564"/>
            <a:ext cx="3815323" cy="369332"/>
          </a:xfrm>
          <a:prstGeom prst="rect">
            <a:avLst/>
          </a:prstGeom>
          <a:noFill/>
        </p:spPr>
        <p:txBody>
          <a:bodyPr wrap="square" rtlCol="0">
            <a:spAutoFit/>
          </a:bodyPr>
          <a:lstStyle/>
          <a:p>
            <a:r>
              <a:rPr lang="en-US" dirty="0"/>
              <a:t>A5xxx - Aluminum alloy from scrap</a:t>
            </a:r>
            <a:endParaRPr lang="pt-PT" dirty="0"/>
          </a:p>
        </p:txBody>
      </p:sp>
    </p:spTree>
    <p:extLst>
      <p:ext uri="{BB962C8B-B14F-4D97-AF65-F5344CB8AC3E}">
        <p14:creationId xmlns:p14="http://schemas.microsoft.com/office/powerpoint/2010/main" val="502570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13</a:t>
            </a:fld>
            <a:endParaRPr lang="pt-PT" dirty="0"/>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18" name="Picture 7">
            <a:extLst>
              <a:ext uri="{FF2B5EF4-FFF2-40B4-BE49-F238E27FC236}">
                <a16:creationId xmlns:a16="http://schemas.microsoft.com/office/drawing/2014/main" id="{D0A2AA2E-5158-48C6-A3AC-1D57C1656408}"/>
              </a:ext>
            </a:extLst>
          </p:cNvPr>
          <p:cNvPicPr>
            <a:picLocks noChangeAspect="1"/>
          </p:cNvPicPr>
          <p:nvPr/>
        </p:nvPicPr>
        <p:blipFill>
          <a:blip r:embed="rId4"/>
          <a:stretch>
            <a:fillRect/>
          </a:stretch>
        </p:blipFill>
        <p:spPr>
          <a:xfrm>
            <a:off x="11025157" y="15188"/>
            <a:ext cx="1163668" cy="365115"/>
          </a:xfrm>
          <a:prstGeom prst="rect">
            <a:avLst/>
          </a:prstGeom>
        </p:spPr>
      </p:pic>
      <p:pic>
        <p:nvPicPr>
          <p:cNvPr id="2" name="Picture 2">
            <a:extLst>
              <a:ext uri="{FF2B5EF4-FFF2-40B4-BE49-F238E27FC236}">
                <a16:creationId xmlns:a16="http://schemas.microsoft.com/office/drawing/2014/main" id="{4C38CA07-6243-F4DB-8BAB-1B55B65AB6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1313628" y="1459956"/>
            <a:ext cx="6233443" cy="354207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 name="Imagem 2">
            <a:extLst>
              <a:ext uri="{FF2B5EF4-FFF2-40B4-BE49-F238E27FC236}">
                <a16:creationId xmlns:a16="http://schemas.microsoft.com/office/drawing/2014/main" id="{F0278B64-D261-7DA1-A2B6-83EA1E6746F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06921" y="4581594"/>
            <a:ext cx="2741747" cy="2052000"/>
          </a:xfrm>
          <a:prstGeom prst="rect">
            <a:avLst/>
          </a:prstGeom>
        </p:spPr>
      </p:pic>
      <p:pic>
        <p:nvPicPr>
          <p:cNvPr id="4" name="Imagem 3">
            <a:extLst>
              <a:ext uri="{FF2B5EF4-FFF2-40B4-BE49-F238E27FC236}">
                <a16:creationId xmlns:a16="http://schemas.microsoft.com/office/drawing/2014/main" id="{199612CF-809F-29EB-D739-07130C9E338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61027" y="4581594"/>
            <a:ext cx="2741749" cy="2052000"/>
          </a:xfrm>
          <a:prstGeom prst="rect">
            <a:avLst/>
          </a:prstGeom>
        </p:spPr>
      </p:pic>
      <p:pic>
        <p:nvPicPr>
          <p:cNvPr id="5" name="Imagem 4">
            <a:extLst>
              <a:ext uri="{FF2B5EF4-FFF2-40B4-BE49-F238E27FC236}">
                <a16:creationId xmlns:a16="http://schemas.microsoft.com/office/drawing/2014/main" id="{B221C14D-D280-BA06-1A81-7B1A03E8EFF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381071" y="4581594"/>
            <a:ext cx="2741749" cy="2052000"/>
          </a:xfrm>
          <a:prstGeom prst="rect">
            <a:avLst/>
          </a:prstGeom>
        </p:spPr>
      </p:pic>
      <p:cxnSp>
        <p:nvCxnSpPr>
          <p:cNvPr id="6" name="Conexão reta unidirecional 5">
            <a:extLst>
              <a:ext uri="{FF2B5EF4-FFF2-40B4-BE49-F238E27FC236}">
                <a16:creationId xmlns:a16="http://schemas.microsoft.com/office/drawing/2014/main" id="{7303E843-6FBF-2F35-9EA4-FC409A7572E9}"/>
              </a:ext>
            </a:extLst>
          </p:cNvPr>
          <p:cNvCxnSpPr/>
          <p:nvPr/>
        </p:nvCxnSpPr>
        <p:spPr>
          <a:xfrm>
            <a:off x="2205980" y="5607594"/>
            <a:ext cx="15205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CaixaDeTexto 6">
            <a:extLst>
              <a:ext uri="{FF2B5EF4-FFF2-40B4-BE49-F238E27FC236}">
                <a16:creationId xmlns:a16="http://schemas.microsoft.com/office/drawing/2014/main" id="{5CAE7F0D-73D7-7A10-E077-5DBB187E7B8B}"/>
              </a:ext>
            </a:extLst>
          </p:cNvPr>
          <p:cNvSpPr txBox="1"/>
          <p:nvPr/>
        </p:nvSpPr>
        <p:spPr>
          <a:xfrm>
            <a:off x="2900167" y="5335944"/>
            <a:ext cx="1440160" cy="276999"/>
          </a:xfrm>
          <a:prstGeom prst="rect">
            <a:avLst/>
          </a:prstGeom>
          <a:noFill/>
        </p:spPr>
        <p:txBody>
          <a:bodyPr wrap="square" rtlCol="0">
            <a:spAutoFit/>
          </a:bodyPr>
          <a:lstStyle/>
          <a:p>
            <a:r>
              <a:rPr lang="pt-PT" sz="1200" dirty="0" err="1"/>
              <a:t>Position</a:t>
            </a:r>
            <a:r>
              <a:rPr lang="pt-PT" sz="1200" dirty="0"/>
              <a:t> 1</a:t>
            </a:r>
          </a:p>
        </p:txBody>
      </p:sp>
      <p:sp>
        <p:nvSpPr>
          <p:cNvPr id="10" name="CaixaDeTexto 9">
            <a:extLst>
              <a:ext uri="{FF2B5EF4-FFF2-40B4-BE49-F238E27FC236}">
                <a16:creationId xmlns:a16="http://schemas.microsoft.com/office/drawing/2014/main" id="{ED2A7728-082D-E813-16A3-927D71DE0D9F}"/>
              </a:ext>
            </a:extLst>
          </p:cNvPr>
          <p:cNvSpPr txBox="1"/>
          <p:nvPr/>
        </p:nvSpPr>
        <p:spPr>
          <a:xfrm>
            <a:off x="8078359" y="5450739"/>
            <a:ext cx="1440160" cy="276999"/>
          </a:xfrm>
          <a:prstGeom prst="rect">
            <a:avLst/>
          </a:prstGeom>
          <a:noFill/>
        </p:spPr>
        <p:txBody>
          <a:bodyPr wrap="square" rtlCol="0">
            <a:spAutoFit/>
          </a:bodyPr>
          <a:lstStyle/>
          <a:p>
            <a:r>
              <a:rPr lang="pt-PT" sz="1200" dirty="0">
                <a:solidFill>
                  <a:srgbClr val="FF0000"/>
                </a:solidFill>
              </a:rPr>
              <a:t>Porosity</a:t>
            </a:r>
          </a:p>
        </p:txBody>
      </p:sp>
      <p:sp>
        <p:nvSpPr>
          <p:cNvPr id="12" name="Oval 11">
            <a:extLst>
              <a:ext uri="{FF2B5EF4-FFF2-40B4-BE49-F238E27FC236}">
                <a16:creationId xmlns:a16="http://schemas.microsoft.com/office/drawing/2014/main" id="{0F5F268F-F719-440D-F126-F27553DCFD84}"/>
              </a:ext>
            </a:extLst>
          </p:cNvPr>
          <p:cNvSpPr/>
          <p:nvPr/>
        </p:nvSpPr>
        <p:spPr>
          <a:xfrm>
            <a:off x="7772555" y="5752306"/>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3" name="Oval 12">
            <a:extLst>
              <a:ext uri="{FF2B5EF4-FFF2-40B4-BE49-F238E27FC236}">
                <a16:creationId xmlns:a16="http://schemas.microsoft.com/office/drawing/2014/main" id="{4D7FCAE9-9A4F-B538-8297-943237D1ACE4}"/>
              </a:ext>
            </a:extLst>
          </p:cNvPr>
          <p:cNvSpPr/>
          <p:nvPr/>
        </p:nvSpPr>
        <p:spPr>
          <a:xfrm>
            <a:off x="7581320" y="5295690"/>
            <a:ext cx="313291" cy="293549"/>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4" name="Oval 13">
            <a:extLst>
              <a:ext uri="{FF2B5EF4-FFF2-40B4-BE49-F238E27FC236}">
                <a16:creationId xmlns:a16="http://schemas.microsoft.com/office/drawing/2014/main" id="{F4A270D4-0B85-D8BA-B85D-66D7E8DCE84D}"/>
              </a:ext>
            </a:extLst>
          </p:cNvPr>
          <p:cNvSpPr/>
          <p:nvPr/>
        </p:nvSpPr>
        <p:spPr>
          <a:xfrm>
            <a:off x="6742484" y="5474443"/>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5" name="Oval 14">
            <a:extLst>
              <a:ext uri="{FF2B5EF4-FFF2-40B4-BE49-F238E27FC236}">
                <a16:creationId xmlns:a16="http://schemas.microsoft.com/office/drawing/2014/main" id="{AD4E35D3-7D79-D172-88C2-49D8F4F26C74}"/>
              </a:ext>
            </a:extLst>
          </p:cNvPr>
          <p:cNvSpPr/>
          <p:nvPr/>
        </p:nvSpPr>
        <p:spPr>
          <a:xfrm>
            <a:off x="5835291" y="5589239"/>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6" name="Oval 15">
            <a:extLst>
              <a:ext uri="{FF2B5EF4-FFF2-40B4-BE49-F238E27FC236}">
                <a16:creationId xmlns:a16="http://schemas.microsoft.com/office/drawing/2014/main" id="{F3EBE3AA-6B9B-4AE6-8BEA-011AB462825E}"/>
              </a:ext>
            </a:extLst>
          </p:cNvPr>
          <p:cNvSpPr/>
          <p:nvPr/>
        </p:nvSpPr>
        <p:spPr>
          <a:xfrm>
            <a:off x="5751082" y="5335944"/>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7" name="Oval 16">
            <a:extLst>
              <a:ext uri="{FF2B5EF4-FFF2-40B4-BE49-F238E27FC236}">
                <a16:creationId xmlns:a16="http://schemas.microsoft.com/office/drawing/2014/main" id="{ABAF639C-F626-C118-E8C7-38048DB63F8A}"/>
              </a:ext>
            </a:extLst>
          </p:cNvPr>
          <p:cNvSpPr/>
          <p:nvPr/>
        </p:nvSpPr>
        <p:spPr>
          <a:xfrm>
            <a:off x="5529030" y="5875935"/>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9" name="Oval 18">
            <a:extLst>
              <a:ext uri="{FF2B5EF4-FFF2-40B4-BE49-F238E27FC236}">
                <a16:creationId xmlns:a16="http://schemas.microsoft.com/office/drawing/2014/main" id="{4777A7B1-1F37-003A-F9D4-22E8FA1371D9}"/>
              </a:ext>
            </a:extLst>
          </p:cNvPr>
          <p:cNvSpPr/>
          <p:nvPr/>
        </p:nvSpPr>
        <p:spPr>
          <a:xfrm>
            <a:off x="5079781" y="5776631"/>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0" name="Oval 19">
            <a:extLst>
              <a:ext uri="{FF2B5EF4-FFF2-40B4-BE49-F238E27FC236}">
                <a16:creationId xmlns:a16="http://schemas.microsoft.com/office/drawing/2014/main" id="{ED0F4C0C-9773-AC8B-D7F6-D45B6D5E0252}"/>
              </a:ext>
            </a:extLst>
          </p:cNvPr>
          <p:cNvSpPr/>
          <p:nvPr/>
        </p:nvSpPr>
        <p:spPr>
          <a:xfrm>
            <a:off x="4045479" y="5443956"/>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1" name="Oval 20">
            <a:extLst>
              <a:ext uri="{FF2B5EF4-FFF2-40B4-BE49-F238E27FC236}">
                <a16:creationId xmlns:a16="http://schemas.microsoft.com/office/drawing/2014/main" id="{CEC9833C-7A38-2217-077C-C7034AFD8EF1}"/>
              </a:ext>
            </a:extLst>
          </p:cNvPr>
          <p:cNvSpPr/>
          <p:nvPr/>
        </p:nvSpPr>
        <p:spPr>
          <a:xfrm>
            <a:off x="4992535" y="6052526"/>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2" name="Oval 21">
            <a:extLst>
              <a:ext uri="{FF2B5EF4-FFF2-40B4-BE49-F238E27FC236}">
                <a16:creationId xmlns:a16="http://schemas.microsoft.com/office/drawing/2014/main" id="{FCA28662-0832-8DA1-989B-D11C0C9C6747}"/>
              </a:ext>
            </a:extLst>
          </p:cNvPr>
          <p:cNvSpPr/>
          <p:nvPr/>
        </p:nvSpPr>
        <p:spPr>
          <a:xfrm>
            <a:off x="4028657" y="6081668"/>
            <a:ext cx="232736" cy="216024"/>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3" name="Oval 22">
            <a:extLst>
              <a:ext uri="{FF2B5EF4-FFF2-40B4-BE49-F238E27FC236}">
                <a16:creationId xmlns:a16="http://schemas.microsoft.com/office/drawing/2014/main" id="{CA867DBF-16FD-0440-4280-5175993FD5D7}"/>
              </a:ext>
            </a:extLst>
          </p:cNvPr>
          <p:cNvSpPr/>
          <p:nvPr/>
        </p:nvSpPr>
        <p:spPr>
          <a:xfrm>
            <a:off x="10463913" y="5975852"/>
            <a:ext cx="288032" cy="288802"/>
          </a:xfrm>
          <a:prstGeom prst="ellipse">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4" name="Retângulo 23">
            <a:extLst>
              <a:ext uri="{FF2B5EF4-FFF2-40B4-BE49-F238E27FC236}">
                <a16:creationId xmlns:a16="http://schemas.microsoft.com/office/drawing/2014/main" id="{3187E88B-146C-28F5-F2B9-4512C842ABE2}"/>
              </a:ext>
            </a:extLst>
          </p:cNvPr>
          <p:cNvSpPr/>
          <p:nvPr/>
        </p:nvSpPr>
        <p:spPr>
          <a:xfrm rot="2412785">
            <a:off x="9976267" y="5041221"/>
            <a:ext cx="648072" cy="341948"/>
          </a:xfrm>
          <a:prstGeom prst="rect">
            <a:avLst/>
          </a:prstGeom>
          <a:noFill/>
          <a:ln w="63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5" name="CaixaDeTexto 24">
            <a:extLst>
              <a:ext uri="{FF2B5EF4-FFF2-40B4-BE49-F238E27FC236}">
                <a16:creationId xmlns:a16="http://schemas.microsoft.com/office/drawing/2014/main" id="{2557534F-A27A-46D0-A068-75268A449E38}"/>
              </a:ext>
            </a:extLst>
          </p:cNvPr>
          <p:cNvSpPr txBox="1"/>
          <p:nvPr/>
        </p:nvSpPr>
        <p:spPr>
          <a:xfrm>
            <a:off x="9488818" y="5461069"/>
            <a:ext cx="1440160" cy="276999"/>
          </a:xfrm>
          <a:prstGeom prst="rect">
            <a:avLst/>
          </a:prstGeom>
          <a:noFill/>
        </p:spPr>
        <p:txBody>
          <a:bodyPr wrap="square" rtlCol="0">
            <a:spAutoFit/>
          </a:bodyPr>
          <a:lstStyle/>
          <a:p>
            <a:r>
              <a:rPr lang="pt-PT" sz="1200" dirty="0">
                <a:solidFill>
                  <a:srgbClr val="FF0000"/>
                </a:solidFill>
              </a:rPr>
              <a:t>Porosity</a:t>
            </a:r>
          </a:p>
        </p:txBody>
      </p:sp>
      <p:sp>
        <p:nvSpPr>
          <p:cNvPr id="26" name="CaixaDeTexto 25">
            <a:extLst>
              <a:ext uri="{FF2B5EF4-FFF2-40B4-BE49-F238E27FC236}">
                <a16:creationId xmlns:a16="http://schemas.microsoft.com/office/drawing/2014/main" id="{7845678C-8346-B7B7-BB64-8DAC210CB4DE}"/>
              </a:ext>
            </a:extLst>
          </p:cNvPr>
          <p:cNvSpPr txBox="1"/>
          <p:nvPr/>
        </p:nvSpPr>
        <p:spPr>
          <a:xfrm>
            <a:off x="4657090" y="5393852"/>
            <a:ext cx="1440160" cy="276999"/>
          </a:xfrm>
          <a:prstGeom prst="rect">
            <a:avLst/>
          </a:prstGeom>
          <a:noFill/>
        </p:spPr>
        <p:txBody>
          <a:bodyPr wrap="square" rtlCol="0">
            <a:spAutoFit/>
          </a:bodyPr>
          <a:lstStyle/>
          <a:p>
            <a:r>
              <a:rPr lang="pt-PT" sz="1200" dirty="0">
                <a:solidFill>
                  <a:srgbClr val="FF0000"/>
                </a:solidFill>
              </a:rPr>
              <a:t>Porosity</a:t>
            </a:r>
          </a:p>
        </p:txBody>
      </p:sp>
      <p:pic>
        <p:nvPicPr>
          <p:cNvPr id="27" name="Imagem 26">
            <a:extLst>
              <a:ext uri="{FF2B5EF4-FFF2-40B4-BE49-F238E27FC236}">
                <a16:creationId xmlns:a16="http://schemas.microsoft.com/office/drawing/2014/main" id="{84A97113-DE51-8E46-7843-3275C7B91FD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723633" y="1701263"/>
            <a:ext cx="2741747" cy="2052000"/>
          </a:xfrm>
          <a:prstGeom prst="rect">
            <a:avLst/>
          </a:prstGeom>
          <a:ln>
            <a:solidFill>
              <a:schemeClr val="tx1"/>
            </a:solidFill>
          </a:ln>
        </p:spPr>
      </p:pic>
      <p:pic>
        <p:nvPicPr>
          <p:cNvPr id="28" name="Imagem 27">
            <a:extLst>
              <a:ext uri="{FF2B5EF4-FFF2-40B4-BE49-F238E27FC236}">
                <a16:creationId xmlns:a16="http://schemas.microsoft.com/office/drawing/2014/main" id="{896B3B75-46D8-71E2-697F-9242DC4E396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381071" y="1708297"/>
            <a:ext cx="2741747" cy="2052000"/>
          </a:xfrm>
          <a:prstGeom prst="rect">
            <a:avLst/>
          </a:prstGeom>
          <a:ln>
            <a:solidFill>
              <a:schemeClr val="tx1"/>
            </a:solidFill>
          </a:ln>
        </p:spPr>
      </p:pic>
      <p:pic>
        <p:nvPicPr>
          <p:cNvPr id="29" name="Imagem 28">
            <a:extLst>
              <a:ext uri="{FF2B5EF4-FFF2-40B4-BE49-F238E27FC236}">
                <a16:creationId xmlns:a16="http://schemas.microsoft.com/office/drawing/2014/main" id="{FF7A9354-87DE-8A87-5BA3-7F4B0A7B252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565320" y="1701263"/>
            <a:ext cx="2741747" cy="2052000"/>
          </a:xfrm>
          <a:prstGeom prst="rect">
            <a:avLst/>
          </a:prstGeom>
          <a:ln>
            <a:solidFill>
              <a:schemeClr val="tx1"/>
            </a:solidFill>
          </a:ln>
        </p:spPr>
      </p:pic>
      <p:cxnSp>
        <p:nvCxnSpPr>
          <p:cNvPr id="30" name="Conexão reta unidirecional 29">
            <a:extLst>
              <a:ext uri="{FF2B5EF4-FFF2-40B4-BE49-F238E27FC236}">
                <a16:creationId xmlns:a16="http://schemas.microsoft.com/office/drawing/2014/main" id="{F3883DE2-2E15-C15A-CA26-89B667464D03}"/>
              </a:ext>
            </a:extLst>
          </p:cNvPr>
          <p:cNvCxnSpPr/>
          <p:nvPr/>
        </p:nvCxnSpPr>
        <p:spPr>
          <a:xfrm flipV="1">
            <a:off x="5077794" y="3861048"/>
            <a:ext cx="0" cy="576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Conexão reta unidirecional 30">
            <a:extLst>
              <a:ext uri="{FF2B5EF4-FFF2-40B4-BE49-F238E27FC236}">
                <a16:creationId xmlns:a16="http://schemas.microsoft.com/office/drawing/2014/main" id="{DB63BFAA-E6DE-D9ED-116E-D4E600A39F22}"/>
              </a:ext>
            </a:extLst>
          </p:cNvPr>
          <p:cNvCxnSpPr/>
          <p:nvPr/>
        </p:nvCxnSpPr>
        <p:spPr>
          <a:xfrm flipV="1">
            <a:off x="8098378" y="3861048"/>
            <a:ext cx="0" cy="576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Conexão reta unidirecional 31">
            <a:extLst>
              <a:ext uri="{FF2B5EF4-FFF2-40B4-BE49-F238E27FC236}">
                <a16:creationId xmlns:a16="http://schemas.microsoft.com/office/drawing/2014/main" id="{6F94C75A-D5CC-E64B-A940-876B8D20CB1E}"/>
              </a:ext>
            </a:extLst>
          </p:cNvPr>
          <p:cNvCxnSpPr/>
          <p:nvPr/>
        </p:nvCxnSpPr>
        <p:spPr>
          <a:xfrm flipV="1">
            <a:off x="10762438" y="3861048"/>
            <a:ext cx="0" cy="576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CaixaDeTexto 32">
            <a:extLst>
              <a:ext uri="{FF2B5EF4-FFF2-40B4-BE49-F238E27FC236}">
                <a16:creationId xmlns:a16="http://schemas.microsoft.com/office/drawing/2014/main" id="{FFA2F361-4CE6-3348-42B2-BAD090BD35BE}"/>
              </a:ext>
            </a:extLst>
          </p:cNvPr>
          <p:cNvSpPr txBox="1"/>
          <p:nvPr/>
        </p:nvSpPr>
        <p:spPr>
          <a:xfrm>
            <a:off x="122583" y="4540438"/>
            <a:ext cx="1738725" cy="584775"/>
          </a:xfrm>
          <a:prstGeom prst="rect">
            <a:avLst/>
          </a:prstGeom>
          <a:solidFill>
            <a:schemeClr val="bg1">
              <a:lumMod val="85000"/>
            </a:schemeClr>
          </a:solidFill>
          <a:ln>
            <a:solidFill>
              <a:schemeClr val="tx1"/>
            </a:solidFill>
          </a:ln>
        </p:spPr>
        <p:txBody>
          <a:bodyPr wrap="square" rtlCol="0">
            <a:spAutoFit/>
          </a:bodyPr>
          <a:lstStyle/>
          <a:p>
            <a:pPr algn="ctr"/>
            <a:r>
              <a:rPr lang="pt-PT" dirty="0"/>
              <a:t>Trial Tests</a:t>
            </a:r>
          </a:p>
          <a:p>
            <a:pPr algn="ctr"/>
            <a:r>
              <a:rPr lang="pt-PT" sz="1400" dirty="0"/>
              <a:t>(real conditions)</a:t>
            </a:r>
          </a:p>
        </p:txBody>
      </p:sp>
      <p:sp>
        <p:nvSpPr>
          <p:cNvPr id="34" name="CaixaDeTexto 33">
            <a:extLst>
              <a:ext uri="{FF2B5EF4-FFF2-40B4-BE49-F238E27FC236}">
                <a16:creationId xmlns:a16="http://schemas.microsoft.com/office/drawing/2014/main" id="{023E970D-C711-D2CD-7DA8-2868388AE922}"/>
              </a:ext>
            </a:extLst>
          </p:cNvPr>
          <p:cNvSpPr txBox="1"/>
          <p:nvPr/>
        </p:nvSpPr>
        <p:spPr>
          <a:xfrm>
            <a:off x="5518150" y="369188"/>
            <a:ext cx="3815323" cy="369332"/>
          </a:xfrm>
          <a:prstGeom prst="rect">
            <a:avLst/>
          </a:prstGeom>
          <a:noFill/>
        </p:spPr>
        <p:txBody>
          <a:bodyPr wrap="square" rtlCol="0">
            <a:spAutoFit/>
          </a:bodyPr>
          <a:lstStyle/>
          <a:p>
            <a:r>
              <a:rPr lang="en-US" dirty="0"/>
              <a:t>A5xxx - Aluminum alloy from scrap</a:t>
            </a:r>
            <a:endParaRPr lang="pt-PT" dirty="0"/>
          </a:p>
        </p:txBody>
      </p:sp>
    </p:spTree>
    <p:extLst>
      <p:ext uri="{BB962C8B-B14F-4D97-AF65-F5344CB8AC3E}">
        <p14:creationId xmlns:p14="http://schemas.microsoft.com/office/powerpoint/2010/main" val="900513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Conexão reta 7">
            <a:extLst>
              <a:ext uri="{FF2B5EF4-FFF2-40B4-BE49-F238E27FC236}">
                <a16:creationId xmlns:a16="http://schemas.microsoft.com/office/drawing/2014/main" id="{99F84FE8-0B8B-46E1-913F-DECCCEFA77F9}"/>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Marcador de Posição do Número do Diapositivo 10">
            <a:extLst>
              <a:ext uri="{FF2B5EF4-FFF2-40B4-BE49-F238E27FC236}">
                <a16:creationId xmlns:a16="http://schemas.microsoft.com/office/drawing/2014/main" id="{1F3B951D-DF09-4E15-87B3-CE40E887B850}"/>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14</a:t>
            </a:fld>
            <a:endParaRPr lang="pt-PT" dirty="0"/>
          </a:p>
        </p:txBody>
      </p:sp>
      <p:sp>
        <p:nvSpPr>
          <p:cNvPr id="9" name="Rectangle 4">
            <a:extLst>
              <a:ext uri="{FF2B5EF4-FFF2-40B4-BE49-F238E27FC236}">
                <a16:creationId xmlns:a16="http://schemas.microsoft.com/office/drawing/2014/main" id="{53EF07BC-990D-443E-9D80-D01D7777C94B}"/>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18" name="Picture 7">
            <a:extLst>
              <a:ext uri="{FF2B5EF4-FFF2-40B4-BE49-F238E27FC236}">
                <a16:creationId xmlns:a16="http://schemas.microsoft.com/office/drawing/2014/main" id="{D0A2AA2E-5158-48C6-A3AC-1D57C1656408}"/>
              </a:ext>
            </a:extLst>
          </p:cNvPr>
          <p:cNvPicPr>
            <a:picLocks noChangeAspect="1"/>
          </p:cNvPicPr>
          <p:nvPr/>
        </p:nvPicPr>
        <p:blipFill>
          <a:blip r:embed="rId4"/>
          <a:stretch>
            <a:fillRect/>
          </a:stretch>
        </p:blipFill>
        <p:spPr>
          <a:xfrm>
            <a:off x="11025157" y="15188"/>
            <a:ext cx="1163668" cy="365115"/>
          </a:xfrm>
          <a:prstGeom prst="rect">
            <a:avLst/>
          </a:prstGeom>
        </p:spPr>
      </p:pic>
      <p:pic>
        <p:nvPicPr>
          <p:cNvPr id="2" name="Imagem 1">
            <a:extLst>
              <a:ext uri="{FF2B5EF4-FFF2-40B4-BE49-F238E27FC236}">
                <a16:creationId xmlns:a16="http://schemas.microsoft.com/office/drawing/2014/main" id="{A62974F7-C6EA-0FF2-274E-BF67CA27F118}"/>
              </a:ext>
            </a:extLst>
          </p:cNvPr>
          <p:cNvPicPr>
            <a:picLocks noChangeAspect="1"/>
          </p:cNvPicPr>
          <p:nvPr/>
        </p:nvPicPr>
        <p:blipFill>
          <a:blip r:embed="rId5"/>
          <a:stretch>
            <a:fillRect/>
          </a:stretch>
        </p:blipFill>
        <p:spPr>
          <a:xfrm>
            <a:off x="0" y="1"/>
            <a:ext cx="11028866" cy="6857999"/>
          </a:xfrm>
          <a:prstGeom prst="rect">
            <a:avLst/>
          </a:prstGeom>
        </p:spPr>
      </p:pic>
      <p:sp>
        <p:nvSpPr>
          <p:cNvPr id="3" name="Retângulo 2">
            <a:extLst>
              <a:ext uri="{FF2B5EF4-FFF2-40B4-BE49-F238E27FC236}">
                <a16:creationId xmlns:a16="http://schemas.microsoft.com/office/drawing/2014/main" id="{5703CEAC-8E67-2648-936C-F97990DDD7E7}"/>
              </a:ext>
            </a:extLst>
          </p:cNvPr>
          <p:cNvSpPr/>
          <p:nvPr/>
        </p:nvSpPr>
        <p:spPr>
          <a:xfrm>
            <a:off x="6814492" y="3284984"/>
            <a:ext cx="864096" cy="1656184"/>
          </a:xfrm>
          <a:prstGeom prst="rect">
            <a:avLst/>
          </a:prstGeo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4" name="Retângulo 3">
            <a:extLst>
              <a:ext uri="{FF2B5EF4-FFF2-40B4-BE49-F238E27FC236}">
                <a16:creationId xmlns:a16="http://schemas.microsoft.com/office/drawing/2014/main" id="{9AA9BF10-F7FD-7EA3-B953-9F8084350A24}"/>
              </a:ext>
            </a:extLst>
          </p:cNvPr>
          <p:cNvSpPr/>
          <p:nvPr/>
        </p:nvSpPr>
        <p:spPr>
          <a:xfrm>
            <a:off x="4901032" y="3284984"/>
            <a:ext cx="864096" cy="1656184"/>
          </a:xfrm>
          <a:prstGeom prst="rect">
            <a:avLst/>
          </a:prstGeo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5" name="Retângulo 4">
            <a:extLst>
              <a:ext uri="{FF2B5EF4-FFF2-40B4-BE49-F238E27FC236}">
                <a16:creationId xmlns:a16="http://schemas.microsoft.com/office/drawing/2014/main" id="{C8E0BD8C-399F-6C3E-40AB-9D1CF6A1BBA1}"/>
              </a:ext>
            </a:extLst>
          </p:cNvPr>
          <p:cNvSpPr/>
          <p:nvPr/>
        </p:nvSpPr>
        <p:spPr>
          <a:xfrm>
            <a:off x="2982277" y="3296631"/>
            <a:ext cx="864096" cy="1656184"/>
          </a:xfrm>
          <a:prstGeom prst="rect">
            <a:avLst/>
          </a:prstGeo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PT" dirty="0"/>
              <a:t>      </a:t>
            </a:r>
          </a:p>
        </p:txBody>
      </p:sp>
      <p:sp>
        <p:nvSpPr>
          <p:cNvPr id="6" name="Retângulo 5">
            <a:extLst>
              <a:ext uri="{FF2B5EF4-FFF2-40B4-BE49-F238E27FC236}">
                <a16:creationId xmlns:a16="http://schemas.microsoft.com/office/drawing/2014/main" id="{74A23BDB-A0FB-32D9-6C05-9EC419B7000B}"/>
              </a:ext>
            </a:extLst>
          </p:cNvPr>
          <p:cNvSpPr/>
          <p:nvPr/>
        </p:nvSpPr>
        <p:spPr>
          <a:xfrm>
            <a:off x="4105275" y="3296631"/>
            <a:ext cx="523875" cy="1637319"/>
          </a:xfrm>
          <a:prstGeom prst="rect">
            <a:avLst/>
          </a:prstGeom>
          <a:solidFill>
            <a:schemeClr val="accent5">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7" name="Retângulo 6">
            <a:extLst>
              <a:ext uri="{FF2B5EF4-FFF2-40B4-BE49-F238E27FC236}">
                <a16:creationId xmlns:a16="http://schemas.microsoft.com/office/drawing/2014/main" id="{D2A41C81-2520-0402-1F50-E079211CDB80}"/>
              </a:ext>
            </a:extLst>
          </p:cNvPr>
          <p:cNvSpPr/>
          <p:nvPr/>
        </p:nvSpPr>
        <p:spPr>
          <a:xfrm>
            <a:off x="6037010" y="3284984"/>
            <a:ext cx="523875" cy="1637319"/>
          </a:xfrm>
          <a:prstGeom prst="rect">
            <a:avLst/>
          </a:prstGeom>
          <a:solidFill>
            <a:schemeClr val="accent5">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0" name="CaixaDeTexto 9">
            <a:extLst>
              <a:ext uri="{FF2B5EF4-FFF2-40B4-BE49-F238E27FC236}">
                <a16:creationId xmlns:a16="http://schemas.microsoft.com/office/drawing/2014/main" id="{B6EFEAA7-F892-848A-4B9C-D151100E91D8}"/>
              </a:ext>
            </a:extLst>
          </p:cNvPr>
          <p:cNvSpPr txBox="1"/>
          <p:nvPr/>
        </p:nvSpPr>
        <p:spPr>
          <a:xfrm>
            <a:off x="7678588" y="2060848"/>
            <a:ext cx="2448272" cy="646331"/>
          </a:xfrm>
          <a:prstGeom prst="rect">
            <a:avLst/>
          </a:prstGeom>
          <a:noFill/>
        </p:spPr>
        <p:txBody>
          <a:bodyPr wrap="square" rtlCol="0">
            <a:spAutoFit/>
          </a:bodyPr>
          <a:lstStyle/>
          <a:p>
            <a:r>
              <a:rPr lang="en-US" dirty="0"/>
              <a:t>Alloy mixing and </a:t>
            </a:r>
          </a:p>
          <a:p>
            <a:r>
              <a:rPr lang="en-US" dirty="0"/>
              <a:t>pre-degassing</a:t>
            </a:r>
            <a:endParaRPr lang="pt-PT" dirty="0"/>
          </a:p>
        </p:txBody>
      </p:sp>
      <p:sp>
        <p:nvSpPr>
          <p:cNvPr id="12" name="CaixaDeTexto 11">
            <a:extLst>
              <a:ext uri="{FF2B5EF4-FFF2-40B4-BE49-F238E27FC236}">
                <a16:creationId xmlns:a16="http://schemas.microsoft.com/office/drawing/2014/main" id="{C8AFA027-2E06-88F0-04C9-F4E6863CC1CC}"/>
              </a:ext>
            </a:extLst>
          </p:cNvPr>
          <p:cNvSpPr txBox="1"/>
          <p:nvPr/>
        </p:nvSpPr>
        <p:spPr>
          <a:xfrm>
            <a:off x="7020519" y="1232734"/>
            <a:ext cx="2448272" cy="369332"/>
          </a:xfrm>
          <a:prstGeom prst="rect">
            <a:avLst/>
          </a:prstGeom>
          <a:noFill/>
        </p:spPr>
        <p:txBody>
          <a:bodyPr wrap="square" rtlCol="0">
            <a:spAutoFit/>
          </a:bodyPr>
          <a:lstStyle/>
          <a:p>
            <a:r>
              <a:rPr lang="en-US" dirty="0"/>
              <a:t>Degassing</a:t>
            </a:r>
            <a:endParaRPr lang="pt-PT" dirty="0"/>
          </a:p>
        </p:txBody>
      </p:sp>
      <p:sp>
        <p:nvSpPr>
          <p:cNvPr id="13" name="CaixaDeTexto 12">
            <a:extLst>
              <a:ext uri="{FF2B5EF4-FFF2-40B4-BE49-F238E27FC236}">
                <a16:creationId xmlns:a16="http://schemas.microsoft.com/office/drawing/2014/main" id="{699BE48E-5E32-DA08-1280-B597255FF58A}"/>
              </a:ext>
            </a:extLst>
          </p:cNvPr>
          <p:cNvSpPr txBox="1"/>
          <p:nvPr/>
        </p:nvSpPr>
        <p:spPr>
          <a:xfrm>
            <a:off x="693812" y="2522513"/>
            <a:ext cx="2448272" cy="369332"/>
          </a:xfrm>
          <a:prstGeom prst="rect">
            <a:avLst/>
          </a:prstGeom>
          <a:noFill/>
        </p:spPr>
        <p:txBody>
          <a:bodyPr wrap="square" rtlCol="0">
            <a:spAutoFit/>
          </a:bodyPr>
          <a:lstStyle/>
          <a:p>
            <a:r>
              <a:rPr lang="en-US" dirty="0"/>
              <a:t>Stabilize micro vortices</a:t>
            </a:r>
            <a:endParaRPr lang="pt-PT" dirty="0"/>
          </a:p>
        </p:txBody>
      </p:sp>
      <p:sp>
        <p:nvSpPr>
          <p:cNvPr id="14" name="CaixaDeTexto 13">
            <a:extLst>
              <a:ext uri="{FF2B5EF4-FFF2-40B4-BE49-F238E27FC236}">
                <a16:creationId xmlns:a16="http://schemas.microsoft.com/office/drawing/2014/main" id="{52CEFB7F-9736-05A0-D8A1-D1D5288328A5}"/>
              </a:ext>
            </a:extLst>
          </p:cNvPr>
          <p:cNvSpPr txBox="1"/>
          <p:nvPr/>
        </p:nvSpPr>
        <p:spPr>
          <a:xfrm>
            <a:off x="2235948" y="832091"/>
            <a:ext cx="1812271" cy="923330"/>
          </a:xfrm>
          <a:prstGeom prst="rect">
            <a:avLst/>
          </a:prstGeom>
          <a:noFill/>
        </p:spPr>
        <p:txBody>
          <a:bodyPr wrap="square" rtlCol="0">
            <a:spAutoFit/>
          </a:bodyPr>
          <a:lstStyle/>
          <a:p>
            <a:r>
              <a:rPr lang="en-US" dirty="0"/>
              <a:t>Degassing and</a:t>
            </a:r>
          </a:p>
          <a:p>
            <a:r>
              <a:rPr lang="en-US" dirty="0"/>
              <a:t>Refinement of master Alloy</a:t>
            </a:r>
            <a:endParaRPr lang="pt-PT" dirty="0"/>
          </a:p>
        </p:txBody>
      </p:sp>
      <p:sp>
        <p:nvSpPr>
          <p:cNvPr id="15" name="Retângulo 14">
            <a:extLst>
              <a:ext uri="{FF2B5EF4-FFF2-40B4-BE49-F238E27FC236}">
                <a16:creationId xmlns:a16="http://schemas.microsoft.com/office/drawing/2014/main" id="{7A88A476-6069-471C-AE47-C42317B1ABF2}"/>
              </a:ext>
            </a:extLst>
          </p:cNvPr>
          <p:cNvSpPr/>
          <p:nvPr/>
        </p:nvSpPr>
        <p:spPr>
          <a:xfrm>
            <a:off x="693812" y="2522513"/>
            <a:ext cx="2448272" cy="36933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6" name="Retângulo 15">
            <a:extLst>
              <a:ext uri="{FF2B5EF4-FFF2-40B4-BE49-F238E27FC236}">
                <a16:creationId xmlns:a16="http://schemas.microsoft.com/office/drawing/2014/main" id="{7FDA60D4-3154-BB87-F1EC-95C76252B560}"/>
              </a:ext>
            </a:extLst>
          </p:cNvPr>
          <p:cNvSpPr/>
          <p:nvPr/>
        </p:nvSpPr>
        <p:spPr>
          <a:xfrm>
            <a:off x="7534572" y="2138649"/>
            <a:ext cx="1872208" cy="575879"/>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7" name="Retângulo 16">
            <a:extLst>
              <a:ext uri="{FF2B5EF4-FFF2-40B4-BE49-F238E27FC236}">
                <a16:creationId xmlns:a16="http://schemas.microsoft.com/office/drawing/2014/main" id="{EA7A3422-4559-6453-AB54-692E0B88388A}"/>
              </a:ext>
            </a:extLst>
          </p:cNvPr>
          <p:cNvSpPr/>
          <p:nvPr/>
        </p:nvSpPr>
        <p:spPr>
          <a:xfrm>
            <a:off x="7020519" y="1232734"/>
            <a:ext cx="1296144" cy="369332"/>
          </a:xfrm>
          <a:prstGeom prst="rect">
            <a:avLst/>
          </a:prstGeom>
          <a:solidFill>
            <a:schemeClr val="accent5">
              <a:alpha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19" name="Retângulo 18">
            <a:extLst>
              <a:ext uri="{FF2B5EF4-FFF2-40B4-BE49-F238E27FC236}">
                <a16:creationId xmlns:a16="http://schemas.microsoft.com/office/drawing/2014/main" id="{5262F724-4DED-FFEF-9E05-B73E8C0F74D2}"/>
              </a:ext>
            </a:extLst>
          </p:cNvPr>
          <p:cNvSpPr/>
          <p:nvPr/>
        </p:nvSpPr>
        <p:spPr>
          <a:xfrm>
            <a:off x="2215075" y="828578"/>
            <a:ext cx="1624614" cy="923330"/>
          </a:xfrm>
          <a:prstGeom prst="rect">
            <a:avLst/>
          </a:prstGeom>
          <a:solidFill>
            <a:schemeClr val="accent5">
              <a:alpha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sp>
        <p:nvSpPr>
          <p:cNvPr id="20" name="CaixaDeTexto 19">
            <a:extLst>
              <a:ext uri="{FF2B5EF4-FFF2-40B4-BE49-F238E27FC236}">
                <a16:creationId xmlns:a16="http://schemas.microsoft.com/office/drawing/2014/main" id="{B5C47B49-6128-99F6-6DF0-08BD166D88A8}"/>
              </a:ext>
            </a:extLst>
          </p:cNvPr>
          <p:cNvSpPr txBox="1"/>
          <p:nvPr/>
        </p:nvSpPr>
        <p:spPr>
          <a:xfrm>
            <a:off x="5669049" y="-18477"/>
            <a:ext cx="2160240" cy="923330"/>
          </a:xfrm>
          <a:prstGeom prst="rect">
            <a:avLst/>
          </a:prstGeom>
          <a:noFill/>
        </p:spPr>
        <p:txBody>
          <a:bodyPr wrap="square" rtlCol="0">
            <a:spAutoFit/>
          </a:bodyPr>
          <a:lstStyle/>
          <a:p>
            <a:r>
              <a:rPr lang="pt-PT" dirty="0"/>
              <a:t>Mixer and homogenization master Alloy</a:t>
            </a:r>
          </a:p>
        </p:txBody>
      </p:sp>
      <p:sp>
        <p:nvSpPr>
          <p:cNvPr id="21" name="Retângulo 20">
            <a:extLst>
              <a:ext uri="{FF2B5EF4-FFF2-40B4-BE49-F238E27FC236}">
                <a16:creationId xmlns:a16="http://schemas.microsoft.com/office/drawing/2014/main" id="{8F5A2A39-2FFA-7BFD-A5D2-1D3B9DEBA169}"/>
              </a:ext>
            </a:extLst>
          </p:cNvPr>
          <p:cNvSpPr/>
          <p:nvPr/>
        </p:nvSpPr>
        <p:spPr>
          <a:xfrm>
            <a:off x="5662364" y="20881"/>
            <a:ext cx="1689524" cy="867043"/>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PT"/>
          </a:p>
        </p:txBody>
      </p:sp>
      <p:cxnSp>
        <p:nvCxnSpPr>
          <p:cNvPr id="22" name="Conector de Seta Reta 27">
            <a:extLst>
              <a:ext uri="{FF2B5EF4-FFF2-40B4-BE49-F238E27FC236}">
                <a16:creationId xmlns:a16="http://schemas.microsoft.com/office/drawing/2014/main" id="{CB99411B-7C31-144F-27C6-569E0170C3ED}"/>
              </a:ext>
            </a:extLst>
          </p:cNvPr>
          <p:cNvCxnSpPr/>
          <p:nvPr/>
        </p:nvCxnSpPr>
        <p:spPr>
          <a:xfrm>
            <a:off x="5662364" y="832091"/>
            <a:ext cx="0" cy="2452893"/>
          </a:xfrm>
          <a:prstGeom prst="straightConnector1">
            <a:avLst/>
          </a:prstGeom>
          <a:ln w="15875">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3" name="Conector de Seta Reta 30">
            <a:extLst>
              <a:ext uri="{FF2B5EF4-FFF2-40B4-BE49-F238E27FC236}">
                <a16:creationId xmlns:a16="http://schemas.microsoft.com/office/drawing/2014/main" id="{53763C8A-D202-3648-CC9C-6BC46FE89F7D}"/>
              </a:ext>
            </a:extLst>
          </p:cNvPr>
          <p:cNvCxnSpPr/>
          <p:nvPr/>
        </p:nvCxnSpPr>
        <p:spPr>
          <a:xfrm>
            <a:off x="3142084" y="2891845"/>
            <a:ext cx="0" cy="404786"/>
          </a:xfrm>
          <a:prstGeom prst="straightConnector1">
            <a:avLst/>
          </a:prstGeom>
          <a:ln w="15875">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4" name="Conector de Seta Reta 35">
            <a:extLst>
              <a:ext uri="{FF2B5EF4-FFF2-40B4-BE49-F238E27FC236}">
                <a16:creationId xmlns:a16="http://schemas.microsoft.com/office/drawing/2014/main" id="{1B7FE738-CD65-6C1D-547A-B35ABB3C5486}"/>
              </a:ext>
            </a:extLst>
          </p:cNvPr>
          <p:cNvCxnSpPr/>
          <p:nvPr/>
        </p:nvCxnSpPr>
        <p:spPr>
          <a:xfrm>
            <a:off x="3846373" y="1755421"/>
            <a:ext cx="267261" cy="1529563"/>
          </a:xfrm>
          <a:prstGeom prst="straightConnector1">
            <a:avLst/>
          </a:prstGeom>
          <a:ln w="15875">
            <a:solidFill>
              <a:schemeClr val="accent5"/>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5" name="Conector de Seta Reta 37">
            <a:extLst>
              <a:ext uri="{FF2B5EF4-FFF2-40B4-BE49-F238E27FC236}">
                <a16:creationId xmlns:a16="http://schemas.microsoft.com/office/drawing/2014/main" id="{36B68485-7AA1-844E-8A1F-A2BB1661B5DA}"/>
              </a:ext>
            </a:extLst>
          </p:cNvPr>
          <p:cNvCxnSpPr/>
          <p:nvPr/>
        </p:nvCxnSpPr>
        <p:spPr>
          <a:xfrm flipH="1">
            <a:off x="6561906" y="1602066"/>
            <a:ext cx="458613" cy="1694565"/>
          </a:xfrm>
          <a:prstGeom prst="straightConnector1">
            <a:avLst/>
          </a:prstGeom>
          <a:ln w="15875">
            <a:solidFill>
              <a:schemeClr val="accent5"/>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7316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67107" y="4042048"/>
            <a:ext cx="7117430" cy="1480194"/>
          </a:xfrm>
        </p:spPr>
        <p:txBody>
          <a:bodyPr>
            <a:normAutofit/>
          </a:bodyPr>
          <a:lstStyle/>
          <a:p>
            <a:r>
              <a:rPr lang="en-US" sz="4400" dirty="0"/>
              <a:t>Thank You.</a:t>
            </a:r>
          </a:p>
        </p:txBody>
      </p:sp>
      <p:sp>
        <p:nvSpPr>
          <p:cNvPr id="11" name="Subtitle 2">
            <a:extLst>
              <a:ext uri="{FF2B5EF4-FFF2-40B4-BE49-F238E27FC236}">
                <a16:creationId xmlns:a16="http://schemas.microsoft.com/office/drawing/2014/main" id="{140A1747-8A3F-4528-BA72-8A22D26236A0}"/>
              </a:ext>
            </a:extLst>
          </p:cNvPr>
          <p:cNvSpPr>
            <a:spLocks noGrp="1"/>
          </p:cNvSpPr>
          <p:nvPr>
            <p:ph type="subTitle" idx="1"/>
          </p:nvPr>
        </p:nvSpPr>
        <p:spPr>
          <a:xfrm>
            <a:off x="803260" y="3151612"/>
            <a:ext cx="9829801" cy="581389"/>
          </a:xfrm>
        </p:spPr>
        <p:txBody>
          <a:bodyPr>
            <a:noAutofit/>
          </a:bodyPr>
          <a:lstStyle/>
          <a:p>
            <a:pPr algn="l"/>
            <a:r>
              <a:rPr lang="en-US" sz="2800" dirty="0">
                <a:latin typeface="NewsGotT" pitchFamily="2" charset="0"/>
              </a:rPr>
              <a:t>… the future of </a:t>
            </a:r>
            <a:r>
              <a:rPr lang="en-CH" sz="2800" dirty="0">
                <a:latin typeface="NewsGotT" pitchFamily="2" charset="0"/>
              </a:rPr>
              <a:t>Metallurgy </a:t>
            </a:r>
            <a:r>
              <a:rPr lang="en-US" sz="2800" dirty="0">
                <a:latin typeface="NewsGotT" pitchFamily="2" charset="0"/>
              </a:rPr>
              <a:t>starts here, with MMM Technology.</a:t>
            </a:r>
          </a:p>
        </p:txBody>
      </p:sp>
      <p:cxnSp>
        <p:nvCxnSpPr>
          <p:cNvPr id="12" name="Conexão reta 11">
            <a:extLst>
              <a:ext uri="{FF2B5EF4-FFF2-40B4-BE49-F238E27FC236}">
                <a16:creationId xmlns:a16="http://schemas.microsoft.com/office/drawing/2014/main" id="{6AC1BD66-E91F-4D1A-81EC-3EF0ADA61443}"/>
              </a:ext>
            </a:extLst>
          </p:cNvPr>
          <p:cNvCxnSpPr>
            <a:cxnSpLocks/>
          </p:cNvCxnSpPr>
          <p:nvPr/>
        </p:nvCxnSpPr>
        <p:spPr>
          <a:xfrm>
            <a:off x="-9727" y="6576140"/>
            <a:ext cx="12198552" cy="0"/>
          </a:xfrm>
          <a:prstGeom prst="line">
            <a:avLst/>
          </a:prstGeom>
          <a:ln w="44450" cmpd="dbl">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Marcador de Posição do Número do Diapositivo 10">
            <a:extLst>
              <a:ext uri="{FF2B5EF4-FFF2-40B4-BE49-F238E27FC236}">
                <a16:creationId xmlns:a16="http://schemas.microsoft.com/office/drawing/2014/main" id="{ACA61C1D-951F-4705-9FC3-A7F55A0099A1}"/>
              </a:ext>
            </a:extLst>
          </p:cNvPr>
          <p:cNvSpPr>
            <a:spLocks noGrp="1"/>
          </p:cNvSpPr>
          <p:nvPr>
            <p:ph type="sldNum" sz="quarter" idx="12"/>
          </p:nvPr>
        </p:nvSpPr>
        <p:spPr>
          <a:xfrm>
            <a:off x="9368786" y="6531786"/>
            <a:ext cx="2743200" cy="365125"/>
          </a:xfrm>
        </p:spPr>
        <p:txBody>
          <a:bodyPr/>
          <a:lstStyle/>
          <a:p>
            <a:r>
              <a:rPr lang="pt-PT" dirty="0"/>
              <a:t>MPI_</a:t>
            </a:r>
            <a:fld id="{45302AE0-B95B-45D3-B9C7-3874799BEA29}" type="slidenum">
              <a:rPr lang="pt-PT" smtClean="0"/>
              <a:t>15</a:t>
            </a:fld>
            <a:endParaRPr lang="pt-PT" dirty="0"/>
          </a:p>
        </p:txBody>
      </p:sp>
      <p:sp>
        <p:nvSpPr>
          <p:cNvPr id="14" name="Rectangle 4">
            <a:extLst>
              <a:ext uri="{FF2B5EF4-FFF2-40B4-BE49-F238E27FC236}">
                <a16:creationId xmlns:a16="http://schemas.microsoft.com/office/drawing/2014/main" id="{3D74B49C-CBF8-4332-8F63-9D0C30B36739}"/>
              </a:ext>
            </a:extLst>
          </p:cNvPr>
          <p:cNvSpPr>
            <a:spLocks noChangeArrowheads="1"/>
          </p:cNvSpPr>
          <p:nvPr/>
        </p:nvSpPr>
        <p:spPr bwMode="gray">
          <a:xfrm>
            <a:off x="21646" y="6652407"/>
            <a:ext cx="9025078" cy="24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defRPr/>
            </a:pPr>
            <a:r>
              <a:rPr lang="pt-PT" sz="800" dirty="0"/>
              <a:t>2021</a:t>
            </a:r>
            <a:r>
              <a:rPr lang="pt-PT" sz="1600" dirty="0"/>
              <a:t> ® </a:t>
            </a:r>
            <a:r>
              <a:rPr lang="pt-PT" sz="800" dirty="0"/>
              <a:t>MP Interconsulting || Marais 36, 2400 Le Locle, Switzerland ||</a:t>
            </a:r>
            <a:r>
              <a:rPr lang="en-US" sz="800" dirty="0">
                <a:solidFill>
                  <a:srgbClr val="000000"/>
                </a:solidFill>
                <a:hlinkClick r:id="rId2"/>
              </a:rPr>
              <a:t>www.UltrasonicsWorldGroup.com</a:t>
            </a:r>
            <a:r>
              <a:rPr lang="en-US" sz="800" dirty="0">
                <a:solidFill>
                  <a:srgbClr val="000000"/>
                </a:solidFill>
              </a:rPr>
              <a:t> || </a:t>
            </a:r>
            <a:r>
              <a:rPr lang="pt-PT" sz="800" dirty="0">
                <a:hlinkClick r:id="rId3"/>
              </a:rPr>
              <a:t>mpi@mpi-ultrasonics.com</a:t>
            </a:r>
            <a:r>
              <a:rPr lang="pt-PT" sz="800" dirty="0"/>
              <a:t> </a:t>
            </a:r>
          </a:p>
          <a:p>
            <a:pPr defTabSz="801688">
              <a:defRPr/>
            </a:pPr>
            <a:endParaRPr lang="en-US" sz="800" dirty="0"/>
          </a:p>
        </p:txBody>
      </p:sp>
      <p:pic>
        <p:nvPicPr>
          <p:cNvPr id="18" name="Picture 2">
            <a:extLst>
              <a:ext uri="{FF2B5EF4-FFF2-40B4-BE49-F238E27FC236}">
                <a16:creationId xmlns:a16="http://schemas.microsoft.com/office/drawing/2014/main" id="{4DDE9A79-34CE-488B-BE5C-92C9034FDA3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938370" cy="1296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7">
            <a:extLst>
              <a:ext uri="{FF2B5EF4-FFF2-40B4-BE49-F238E27FC236}">
                <a16:creationId xmlns:a16="http://schemas.microsoft.com/office/drawing/2014/main" id="{C53B53ED-A41A-46A6-BCEC-761FDE623181}"/>
              </a:ext>
            </a:extLst>
          </p:cNvPr>
          <p:cNvPicPr>
            <a:picLocks noChangeAspect="1"/>
          </p:cNvPicPr>
          <p:nvPr/>
        </p:nvPicPr>
        <p:blipFill>
          <a:blip r:embed="rId5"/>
          <a:stretch>
            <a:fillRect/>
          </a:stretch>
        </p:blipFill>
        <p:spPr>
          <a:xfrm>
            <a:off x="8248279" y="29783"/>
            <a:ext cx="3943721" cy="1237390"/>
          </a:xfrm>
          <a:prstGeom prst="rect">
            <a:avLst/>
          </a:prstGeom>
        </p:spPr>
      </p:pic>
    </p:spTree>
    <p:extLst>
      <p:ext uri="{BB962C8B-B14F-4D97-AF65-F5344CB8AC3E}">
        <p14:creationId xmlns:p14="http://schemas.microsoft.com/office/powerpoint/2010/main" val="9431508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4804</TotalTime>
  <Words>977</Words>
  <Application>Microsoft Office PowerPoint</Application>
  <PresentationFormat>Ecrã Panorâmico</PresentationFormat>
  <Paragraphs>129</Paragraphs>
  <Slides>15</Slides>
  <Notes>0</Notes>
  <HiddenSlides>0</HiddenSlides>
  <MMClips>4</MMClips>
  <ScaleCrop>false</ScaleCrop>
  <HeadingPairs>
    <vt:vector size="6" baseType="variant">
      <vt:variant>
        <vt:lpstr>Tipos de letra usados</vt:lpstr>
      </vt:variant>
      <vt:variant>
        <vt:i4>5</vt:i4>
      </vt:variant>
      <vt:variant>
        <vt:lpstr>Tema</vt:lpstr>
      </vt:variant>
      <vt:variant>
        <vt:i4>1</vt:i4>
      </vt:variant>
      <vt:variant>
        <vt:lpstr>Títulos dos diapositivos</vt:lpstr>
      </vt:variant>
      <vt:variant>
        <vt:i4>15</vt:i4>
      </vt:variant>
    </vt:vector>
  </HeadingPairs>
  <TitlesOfParts>
    <vt:vector size="21" baseType="lpstr">
      <vt:lpstr>Arial</vt:lpstr>
      <vt:lpstr>Calibri</vt:lpstr>
      <vt:lpstr>Calibri Light</vt:lpstr>
      <vt:lpstr>NewsGotT</vt:lpstr>
      <vt:lpstr>Times New Roman</vt:lpstr>
      <vt:lpstr>Tema do Office</vt:lpstr>
      <vt:lpstr>Ultrasonic vibrations in metallurgy…  with MMM Technology</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Hélder Puga</dc:creator>
  <cp:lastModifiedBy>Hélder Puga</cp:lastModifiedBy>
  <cp:revision>257</cp:revision>
  <dcterms:created xsi:type="dcterms:W3CDTF">2020-06-02T11:25:57Z</dcterms:created>
  <dcterms:modified xsi:type="dcterms:W3CDTF">2023-08-31T00:25:33Z</dcterms:modified>
</cp:coreProperties>
</file>